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420" r:id="rId3"/>
    <p:sldId id="435" r:id="rId4"/>
    <p:sldId id="260" r:id="rId5"/>
    <p:sldId id="422" r:id="rId6"/>
    <p:sldId id="297" r:id="rId7"/>
    <p:sldId id="412" r:id="rId8"/>
    <p:sldId id="411" r:id="rId9"/>
    <p:sldId id="415" r:id="rId10"/>
    <p:sldId id="414" r:id="rId11"/>
    <p:sldId id="396" r:id="rId12"/>
    <p:sldId id="400" r:id="rId13"/>
    <p:sldId id="390" r:id="rId14"/>
    <p:sldId id="391" r:id="rId15"/>
    <p:sldId id="401" r:id="rId16"/>
    <p:sldId id="389" r:id="rId17"/>
    <p:sldId id="392" r:id="rId18"/>
    <p:sldId id="406" r:id="rId19"/>
    <p:sldId id="383" r:id="rId20"/>
    <p:sldId id="431" r:id="rId21"/>
    <p:sldId id="408" r:id="rId22"/>
    <p:sldId id="407" r:id="rId23"/>
    <p:sldId id="409" r:id="rId24"/>
    <p:sldId id="433" r:id="rId25"/>
    <p:sldId id="404" r:id="rId26"/>
    <p:sldId id="428" r:id="rId27"/>
    <p:sldId id="429" r:id="rId28"/>
    <p:sldId id="434" r:id="rId29"/>
    <p:sldId id="430" r:id="rId30"/>
    <p:sldId id="432" r:id="rId31"/>
    <p:sldId id="427" r:id="rId32"/>
    <p:sldId id="423" r:id="rId33"/>
    <p:sldId id="405" r:id="rId34"/>
    <p:sldId id="424" r:id="rId35"/>
    <p:sldId id="388" r:id="rId36"/>
    <p:sldId id="386" r:id="rId37"/>
    <p:sldId id="425" r:id="rId38"/>
    <p:sldId id="413" r:id="rId39"/>
    <p:sldId id="419" r:id="rId40"/>
  </p:sldIdLst>
  <p:sldSz cx="9144000" cy="6858000" type="screen4x3"/>
  <p:notesSz cx="6864350" cy="975042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8" autoAdjust="0"/>
    <p:restoredTop sz="94576"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379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975" cy="487363"/>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7788" y="0"/>
            <a:ext cx="2974975" cy="487363"/>
          </a:xfrm>
          <a:prstGeom prst="rect">
            <a:avLst/>
          </a:prstGeom>
        </p:spPr>
        <p:txBody>
          <a:bodyPr vert="horz" lIns="91440" tIns="45720" rIns="91440" bIns="45720" rtlCol="0"/>
          <a:lstStyle>
            <a:lvl1pPr algn="r">
              <a:defRPr sz="1200"/>
            </a:lvl1pPr>
          </a:lstStyle>
          <a:p>
            <a:pPr>
              <a:defRPr/>
            </a:pPr>
            <a:fld id="{C5BB744D-BD19-4D53-BEA8-9402B6641A79}" type="datetimeFigureOut">
              <a:rPr lang="fr-FR"/>
              <a:pPr>
                <a:defRPr/>
              </a:pPr>
              <a:t>18/02/2014</a:t>
            </a:fld>
            <a:endParaRPr lang="fr-FR"/>
          </a:p>
        </p:txBody>
      </p:sp>
      <p:sp>
        <p:nvSpPr>
          <p:cNvPr id="4" name="Espace réservé du pied de page 3"/>
          <p:cNvSpPr>
            <a:spLocks noGrp="1"/>
          </p:cNvSpPr>
          <p:nvPr>
            <p:ph type="ftr" sz="quarter" idx="2"/>
          </p:nvPr>
        </p:nvSpPr>
        <p:spPr>
          <a:xfrm>
            <a:off x="0" y="9261475"/>
            <a:ext cx="2974975" cy="487363"/>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7788" y="9261475"/>
            <a:ext cx="2974975" cy="487363"/>
          </a:xfrm>
          <a:prstGeom prst="rect">
            <a:avLst/>
          </a:prstGeom>
        </p:spPr>
        <p:txBody>
          <a:bodyPr vert="horz" lIns="91440" tIns="45720" rIns="91440" bIns="45720" rtlCol="0" anchor="b"/>
          <a:lstStyle>
            <a:lvl1pPr algn="r">
              <a:defRPr sz="1200"/>
            </a:lvl1pPr>
          </a:lstStyle>
          <a:p>
            <a:pPr>
              <a:defRPr/>
            </a:pPr>
            <a:fld id="{E26C4F18-230F-44A4-BD1C-C3CEDE3B2BC1}" type="slidenum">
              <a:rPr lang="fr-FR"/>
              <a:pPr>
                <a:defRPr/>
              </a:pPr>
              <a:t>‹N°›</a:t>
            </a:fld>
            <a:endParaRPr lang="fr-FR"/>
          </a:p>
        </p:txBody>
      </p:sp>
    </p:spTree>
    <p:extLst>
      <p:ext uri="{BB962C8B-B14F-4D97-AF65-F5344CB8AC3E}">
        <p14:creationId xmlns:p14="http://schemas.microsoft.com/office/powerpoint/2010/main" val="2002792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4975" cy="487363"/>
          </a:xfrm>
          <a:prstGeom prst="rect">
            <a:avLst/>
          </a:prstGeom>
        </p:spPr>
        <p:txBody>
          <a:bodyPr vert="horz" lIns="94933" tIns="47467" rIns="94933" bIns="47467"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7788" y="0"/>
            <a:ext cx="2974975" cy="487363"/>
          </a:xfrm>
          <a:prstGeom prst="rect">
            <a:avLst/>
          </a:prstGeom>
        </p:spPr>
        <p:txBody>
          <a:bodyPr vert="horz" lIns="94933" tIns="47467" rIns="94933" bIns="47467" rtlCol="0"/>
          <a:lstStyle>
            <a:lvl1pPr algn="r" fontAlgn="auto">
              <a:spcBef>
                <a:spcPts val="0"/>
              </a:spcBef>
              <a:spcAft>
                <a:spcPts val="0"/>
              </a:spcAft>
              <a:defRPr sz="1200">
                <a:latin typeface="+mn-lt"/>
              </a:defRPr>
            </a:lvl1pPr>
          </a:lstStyle>
          <a:p>
            <a:pPr>
              <a:defRPr/>
            </a:pPr>
            <a:fld id="{7F4217FA-9D65-468A-AE26-90AAC7EAD668}" type="datetimeFigureOut">
              <a:rPr lang="fr-FR"/>
              <a:pPr>
                <a:defRPr/>
              </a:pPr>
              <a:t>18/02/2014</a:t>
            </a:fld>
            <a:endParaRPr lang="fr-FR"/>
          </a:p>
        </p:txBody>
      </p:sp>
      <p:sp>
        <p:nvSpPr>
          <p:cNvPr id="4" name="Espace réservé de l'image des diapositives 3"/>
          <p:cNvSpPr>
            <a:spLocks noGrp="1" noRot="1" noChangeAspect="1"/>
          </p:cNvSpPr>
          <p:nvPr>
            <p:ph type="sldImg" idx="2"/>
          </p:nvPr>
        </p:nvSpPr>
        <p:spPr>
          <a:xfrm>
            <a:off x="995363" y="731838"/>
            <a:ext cx="4873625" cy="3656012"/>
          </a:xfrm>
          <a:prstGeom prst="rect">
            <a:avLst/>
          </a:prstGeom>
          <a:noFill/>
          <a:ln w="12700">
            <a:solidFill>
              <a:prstClr val="black"/>
            </a:solidFill>
          </a:ln>
        </p:spPr>
        <p:txBody>
          <a:bodyPr vert="horz" lIns="94933" tIns="47467" rIns="94933" bIns="47467" rtlCol="0" anchor="ctr"/>
          <a:lstStyle/>
          <a:p>
            <a:pPr lvl="0"/>
            <a:endParaRPr lang="fr-FR" noProof="0"/>
          </a:p>
        </p:txBody>
      </p:sp>
      <p:sp>
        <p:nvSpPr>
          <p:cNvPr id="5" name="Espace réservé des commentaires 4"/>
          <p:cNvSpPr>
            <a:spLocks noGrp="1"/>
          </p:cNvSpPr>
          <p:nvPr>
            <p:ph type="body" sz="quarter" idx="3"/>
          </p:nvPr>
        </p:nvSpPr>
        <p:spPr>
          <a:xfrm>
            <a:off x="685800" y="4630738"/>
            <a:ext cx="5492750" cy="4387850"/>
          </a:xfrm>
          <a:prstGeom prst="rect">
            <a:avLst/>
          </a:prstGeom>
        </p:spPr>
        <p:txBody>
          <a:bodyPr vert="horz" wrap="square" lIns="94933" tIns="47467" rIns="94933" bIns="47467"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261475"/>
            <a:ext cx="2974975" cy="487363"/>
          </a:xfrm>
          <a:prstGeom prst="rect">
            <a:avLst/>
          </a:prstGeom>
        </p:spPr>
        <p:txBody>
          <a:bodyPr vert="horz" lIns="94933" tIns="47467" rIns="94933" bIns="47467"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7788" y="9261475"/>
            <a:ext cx="2974975" cy="487363"/>
          </a:xfrm>
          <a:prstGeom prst="rect">
            <a:avLst/>
          </a:prstGeom>
        </p:spPr>
        <p:txBody>
          <a:bodyPr vert="horz" lIns="94933" tIns="47467" rIns="94933" bIns="47467" rtlCol="0" anchor="b"/>
          <a:lstStyle>
            <a:lvl1pPr algn="r" fontAlgn="auto">
              <a:spcBef>
                <a:spcPts val="0"/>
              </a:spcBef>
              <a:spcAft>
                <a:spcPts val="0"/>
              </a:spcAft>
              <a:defRPr sz="1200">
                <a:latin typeface="+mn-lt"/>
              </a:defRPr>
            </a:lvl1pPr>
          </a:lstStyle>
          <a:p>
            <a:pPr>
              <a:defRPr/>
            </a:pPr>
            <a:fld id="{1871AF68-F555-4BAA-ADA1-44F95ACC6303}" type="slidenum">
              <a:rPr lang="fr-FR"/>
              <a:pPr>
                <a:defRPr/>
              </a:pPr>
              <a:t>‹N°›</a:t>
            </a:fld>
            <a:endParaRPr lang="fr-FR"/>
          </a:p>
        </p:txBody>
      </p:sp>
    </p:spTree>
    <p:extLst>
      <p:ext uri="{BB962C8B-B14F-4D97-AF65-F5344CB8AC3E}">
        <p14:creationId xmlns:p14="http://schemas.microsoft.com/office/powerpoint/2010/main" val="3814767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pPr>
              <a:defRPr/>
            </a:pPr>
            <a:fld id="{9B355059-EDA6-40C9-9348-72E2B5CCDC19}" type="datetime1">
              <a:rPr lang="fr-FR" smtClean="0"/>
              <a:pPr>
                <a:defRPr/>
              </a:pPr>
              <a:t>18/02/2014</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pPr>
              <a:defRPr/>
            </a:pPr>
            <a:fld id="{40C72810-BA1B-4A47-8040-6B8A501981F4}"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a:defRPr/>
            </a:pPr>
            <a:fld id="{37AA6DC0-A795-41E8-A8F2-94030AAC47F9}" type="datetime1">
              <a:rPr lang="fr-FR" smtClean="0"/>
              <a:pPr>
                <a:defRPr/>
              </a:pPr>
              <a:t>18/02/2014</a:t>
            </a:fld>
            <a:endParaRPr lang="fr-FR"/>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a:defRPr/>
            </a:pPr>
            <a:fld id="{F509BDAA-13A1-4670-A266-68CBAE099901}"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a:defRPr/>
            </a:pPr>
            <a:fld id="{61926F78-36D1-405A-AC3A-405844A6D5A0}" type="datetime1">
              <a:rPr lang="fr-FR" smtClean="0"/>
              <a:pPr>
                <a:defRPr/>
              </a:pPr>
              <a:t>18/02/2014</a:t>
            </a:fld>
            <a:endParaRPr lang="fr-FR"/>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a:defRPr/>
            </a:pPr>
            <a:fld id="{8660BBB8-DAFC-4A2D-9941-33B0AB2CEB6D}"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pPr>
              <a:defRPr/>
            </a:pPr>
            <a:fld id="{82280242-DF97-4ED1-97FE-FC34AE557D26}" type="datetime1">
              <a:rPr lang="fr-FR" smtClean="0"/>
              <a:pPr>
                <a:defRPr/>
              </a:pPr>
              <a:t>18/02/2014</a:t>
            </a:fld>
            <a:endParaRPr lang="fr-FR"/>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a:defRPr/>
            </a:pPr>
            <a:fld id="{43AD6880-65DC-4676-AE6C-6821DB205F32}" type="slidenum">
              <a:rPr lang="fr-FR" smtClean="0"/>
              <a:pPr>
                <a:defRPr/>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pPr>
              <a:defRPr/>
            </a:pPr>
            <a:fld id="{F98D8C27-FABF-4BA1-B4CD-BBBBCC8CDC9A}" type="datetime1">
              <a:rPr lang="fr-FR" smtClean="0"/>
              <a:pPr>
                <a:defRPr/>
              </a:pPr>
              <a:t>18/02/2014</a:t>
            </a:fld>
            <a:endParaRPr lang="fr-FR"/>
          </a:p>
        </p:txBody>
      </p:sp>
      <p:sp>
        <p:nvSpPr>
          <p:cNvPr id="5" name="Espace réservé du pied de page 4"/>
          <p:cNvSpPr>
            <a:spLocks noGrp="1"/>
          </p:cNvSpPr>
          <p:nvPr>
            <p:ph type="ftr" sz="quarter" idx="11"/>
          </p:nvPr>
        </p:nvSpPr>
        <p:spPr/>
        <p:txBody>
          <a:bodyPr/>
          <a:lstStyle>
            <a:extLst/>
          </a:lstStyle>
          <a:p>
            <a:pPr>
              <a:defRPr/>
            </a:pPr>
            <a:endParaRPr lang="fr-FR"/>
          </a:p>
        </p:txBody>
      </p:sp>
      <p:sp>
        <p:nvSpPr>
          <p:cNvPr id="6" name="Espace réservé du numéro de diapositive 5"/>
          <p:cNvSpPr>
            <a:spLocks noGrp="1"/>
          </p:cNvSpPr>
          <p:nvPr>
            <p:ph type="sldNum" sz="quarter" idx="12"/>
          </p:nvPr>
        </p:nvSpPr>
        <p:spPr/>
        <p:txBody>
          <a:bodyPr/>
          <a:lstStyle>
            <a:extLst/>
          </a:lstStyle>
          <a:p>
            <a:pPr>
              <a:defRPr/>
            </a:pPr>
            <a:fld id="{9D426187-5E60-4555-82F8-A37CD32505A0}" type="slidenum">
              <a:rPr lang="fr-FR" smtClean="0"/>
              <a:pPr>
                <a:defRPr/>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pPr>
              <a:defRPr/>
            </a:pPr>
            <a:fld id="{A2184106-6287-4283-A712-0FB6B6E2F0CE}" type="datetime1">
              <a:rPr lang="fr-FR" smtClean="0"/>
              <a:pPr>
                <a:defRPr/>
              </a:pPr>
              <a:t>18/02/2014</a:t>
            </a:fld>
            <a:endParaRPr lang="fr-FR"/>
          </a:p>
        </p:txBody>
      </p:sp>
      <p:sp>
        <p:nvSpPr>
          <p:cNvPr id="6" name="Espace réservé du pied de page 5"/>
          <p:cNvSpPr>
            <a:spLocks noGrp="1"/>
          </p:cNvSpPr>
          <p:nvPr>
            <p:ph type="ftr" sz="quarter" idx="11"/>
          </p:nvPr>
        </p:nvSpPr>
        <p:spPr/>
        <p:txBody>
          <a:bodyPr/>
          <a:lstStyle>
            <a:extLst/>
          </a:lstStyle>
          <a:p>
            <a:pPr>
              <a:defRPr/>
            </a:pPr>
            <a:endParaRPr lang="fr-FR"/>
          </a:p>
        </p:txBody>
      </p:sp>
      <p:sp>
        <p:nvSpPr>
          <p:cNvPr id="7" name="Espace réservé du numéro de diapositive 6"/>
          <p:cNvSpPr>
            <a:spLocks noGrp="1"/>
          </p:cNvSpPr>
          <p:nvPr>
            <p:ph type="sldNum" sz="quarter" idx="12"/>
          </p:nvPr>
        </p:nvSpPr>
        <p:spPr/>
        <p:txBody>
          <a:bodyPr/>
          <a:lstStyle>
            <a:extLst/>
          </a:lstStyle>
          <a:p>
            <a:pPr>
              <a:defRPr/>
            </a:pPr>
            <a:fld id="{98F567BC-5026-4B17-8AC0-5316FA0C42EB}" type="slidenum">
              <a:rPr lang="fr-FR" smtClean="0"/>
              <a:pPr>
                <a:defRPr/>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pPr>
              <a:defRPr/>
            </a:pPr>
            <a:fld id="{8EC1B398-0E8C-4C8A-AE0B-137B8283F305}" type="datetime1">
              <a:rPr lang="fr-FR" smtClean="0"/>
              <a:pPr>
                <a:defRPr/>
              </a:pPr>
              <a:t>18/02/2014</a:t>
            </a:fld>
            <a:endParaRPr lang="fr-FR"/>
          </a:p>
        </p:txBody>
      </p:sp>
      <p:sp>
        <p:nvSpPr>
          <p:cNvPr id="8" name="Espace réservé du pied de page 7"/>
          <p:cNvSpPr>
            <a:spLocks noGrp="1"/>
          </p:cNvSpPr>
          <p:nvPr>
            <p:ph type="ftr" sz="quarter" idx="11"/>
          </p:nvPr>
        </p:nvSpPr>
        <p:spPr/>
        <p:txBody>
          <a:bodyPr/>
          <a:lstStyle>
            <a:extLst/>
          </a:lstStyle>
          <a:p>
            <a:pPr>
              <a:defRPr/>
            </a:pPr>
            <a:endParaRPr lang="fr-FR"/>
          </a:p>
        </p:txBody>
      </p:sp>
      <p:sp>
        <p:nvSpPr>
          <p:cNvPr id="9" name="Espace réservé du numéro de diapositive 8"/>
          <p:cNvSpPr>
            <a:spLocks noGrp="1"/>
          </p:cNvSpPr>
          <p:nvPr>
            <p:ph type="sldNum" sz="quarter" idx="12"/>
          </p:nvPr>
        </p:nvSpPr>
        <p:spPr/>
        <p:txBody>
          <a:bodyPr/>
          <a:lstStyle>
            <a:extLst/>
          </a:lstStyle>
          <a:p>
            <a:pPr>
              <a:defRPr/>
            </a:pPr>
            <a:fld id="{592F5E45-EE48-4DB2-BF2B-106D99B6E291}" type="slidenum">
              <a:rPr lang="fr-FR" smtClean="0"/>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pPr>
              <a:defRPr/>
            </a:pPr>
            <a:fld id="{A0E9D319-75CF-457B-A8A4-19B64AC0A61C}" type="datetime1">
              <a:rPr lang="fr-FR" smtClean="0"/>
              <a:pPr>
                <a:defRPr/>
              </a:pPr>
              <a:t>18/02/2014</a:t>
            </a:fld>
            <a:endParaRPr lang="fr-FR"/>
          </a:p>
        </p:txBody>
      </p:sp>
      <p:sp>
        <p:nvSpPr>
          <p:cNvPr id="4" name="Espace réservé du pied de page 3"/>
          <p:cNvSpPr>
            <a:spLocks noGrp="1"/>
          </p:cNvSpPr>
          <p:nvPr>
            <p:ph type="ftr" sz="quarter" idx="11"/>
          </p:nvPr>
        </p:nvSpPr>
        <p:spPr/>
        <p:txBody>
          <a:bodyPr/>
          <a:lstStyle>
            <a:extLst/>
          </a:lstStyle>
          <a:p>
            <a:pPr>
              <a:defRPr/>
            </a:pPr>
            <a:endParaRPr lang="fr-FR"/>
          </a:p>
        </p:txBody>
      </p:sp>
      <p:sp>
        <p:nvSpPr>
          <p:cNvPr id="5" name="Espace réservé du numéro de diapositive 4"/>
          <p:cNvSpPr>
            <a:spLocks noGrp="1"/>
          </p:cNvSpPr>
          <p:nvPr>
            <p:ph type="sldNum" sz="quarter" idx="12"/>
          </p:nvPr>
        </p:nvSpPr>
        <p:spPr/>
        <p:txBody>
          <a:bodyPr/>
          <a:lstStyle>
            <a:extLst/>
          </a:lstStyle>
          <a:p>
            <a:pPr>
              <a:defRPr/>
            </a:pPr>
            <a:fld id="{C666D8FE-8E40-4866-A804-59389E623800}" type="slidenum">
              <a:rPr lang="fr-FR" smtClean="0"/>
              <a:pPr>
                <a:defRPr/>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pPr>
              <a:defRPr/>
            </a:pPr>
            <a:fld id="{675D5CA1-8224-4EE7-94EC-5C32E52AA75F}" type="datetime1">
              <a:rPr lang="fr-FR" smtClean="0"/>
              <a:pPr>
                <a:defRPr/>
              </a:pPr>
              <a:t>18/02/2014</a:t>
            </a:fld>
            <a:endParaRPr lang="fr-FR"/>
          </a:p>
        </p:txBody>
      </p:sp>
      <p:sp>
        <p:nvSpPr>
          <p:cNvPr id="3" name="Espace réservé du pied de page 2"/>
          <p:cNvSpPr>
            <a:spLocks noGrp="1"/>
          </p:cNvSpPr>
          <p:nvPr>
            <p:ph type="ftr" sz="quarter" idx="11"/>
          </p:nvPr>
        </p:nvSpPr>
        <p:spPr/>
        <p:txBody>
          <a:bodyPr/>
          <a:lstStyle>
            <a:extLst/>
          </a:lstStyle>
          <a:p>
            <a:pPr>
              <a:defRPr/>
            </a:pPr>
            <a:endParaRPr lang="fr-FR"/>
          </a:p>
        </p:txBody>
      </p:sp>
      <p:sp>
        <p:nvSpPr>
          <p:cNvPr id="4" name="Espace réservé du numéro de diapositive 3"/>
          <p:cNvSpPr>
            <a:spLocks noGrp="1"/>
          </p:cNvSpPr>
          <p:nvPr>
            <p:ph type="sldNum" sz="quarter" idx="12"/>
          </p:nvPr>
        </p:nvSpPr>
        <p:spPr/>
        <p:txBody>
          <a:bodyPr/>
          <a:lstStyle>
            <a:extLst/>
          </a:lstStyle>
          <a:p>
            <a:pPr>
              <a:defRPr/>
            </a:pPr>
            <a:fld id="{9EE90D0E-CF73-41E1-835F-7FD9A428CA3F}"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pPr>
              <a:defRPr/>
            </a:pPr>
            <a:fld id="{6AE40840-E469-45B9-B777-6ECB241242D8}" type="datetime1">
              <a:rPr lang="fr-FR" smtClean="0"/>
              <a:pPr>
                <a:defRPr/>
              </a:pPr>
              <a:t>18/02/2014</a:t>
            </a:fld>
            <a:endParaRPr lang="fr-FR"/>
          </a:p>
        </p:txBody>
      </p:sp>
      <p:sp>
        <p:nvSpPr>
          <p:cNvPr id="6" name="Espace réservé du pied de page 5"/>
          <p:cNvSpPr>
            <a:spLocks noGrp="1"/>
          </p:cNvSpPr>
          <p:nvPr>
            <p:ph type="ftr" sz="quarter" idx="11"/>
          </p:nvPr>
        </p:nvSpPr>
        <p:spPr/>
        <p:txBody>
          <a:bodyPr/>
          <a:lstStyle>
            <a:extLst/>
          </a:lstStyle>
          <a:p>
            <a:pPr>
              <a:defRPr/>
            </a:pPr>
            <a:endParaRPr lang="fr-FR"/>
          </a:p>
        </p:txBody>
      </p:sp>
      <p:sp>
        <p:nvSpPr>
          <p:cNvPr id="7" name="Espace réservé du numéro de diapositive 6"/>
          <p:cNvSpPr>
            <a:spLocks noGrp="1"/>
          </p:cNvSpPr>
          <p:nvPr>
            <p:ph type="sldNum" sz="quarter" idx="12"/>
          </p:nvPr>
        </p:nvSpPr>
        <p:spPr/>
        <p:txBody>
          <a:bodyPr/>
          <a:lstStyle>
            <a:extLst/>
          </a:lstStyle>
          <a:p>
            <a:pPr>
              <a:defRPr/>
            </a:pPr>
            <a:fld id="{3E5EA3E1-EBB1-42F5-820F-E51E053B028D}" type="slidenum">
              <a:rPr lang="fr-FR" smtClean="0"/>
              <a:pPr>
                <a:def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pPr>
              <a:defRPr/>
            </a:pPr>
            <a:fld id="{840FEA3F-F091-4D47-9A06-02163350B14C}" type="datetime1">
              <a:rPr lang="fr-FR" smtClean="0"/>
              <a:pPr>
                <a:defRPr/>
              </a:pPr>
              <a:t>18/02/2014</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pPr>
              <a:defRPr/>
            </a:pPr>
            <a:fld id="{6803A750-F910-4278-9A00-CA11333A7BF6}" type="slidenum">
              <a:rPr lang="fr-FR" smtClean="0"/>
              <a:pPr>
                <a:defRPr/>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87E7731-1932-4F51-B143-0094439179F5}" type="datetime1">
              <a:rPr lang="fr-FR" smtClean="0"/>
              <a:pPr>
                <a:defRPr/>
              </a:pPr>
              <a:t>18/02/2014</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8B0DFA6-F59D-457C-8D45-60317940398C}"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esechos.fr/medias/2013/12/20/638629_0203200399936_web_tete.jp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alternatives-economiques.fr/__TRAVAIL/graphique_legends/include.php?id=6056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lefigaro.fr/assets/graph/mes-grande.jp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48680"/>
            <a:ext cx="8060432" cy="4608512"/>
          </a:xfrm>
        </p:spPr>
        <p:txBody>
          <a:bodyPr rtlCol="0">
            <a:normAutofit/>
          </a:bodyPr>
          <a:lstStyle/>
          <a:p>
            <a:pPr>
              <a:defRPr/>
            </a:pPr>
            <a:r>
              <a:rPr lang="fr-FR" dirty="0" smtClean="0">
                <a:latin typeface="Book Antiqua"/>
                <a:cs typeface="Book Antiqua"/>
              </a:rPr>
              <a:t>Zone Euro : </a:t>
            </a:r>
            <a:br>
              <a:rPr lang="fr-FR" dirty="0" smtClean="0">
                <a:latin typeface="Book Antiqua"/>
                <a:cs typeface="Book Antiqua"/>
              </a:rPr>
            </a:br>
            <a:r>
              <a:rPr lang="fr-FR" dirty="0" smtClean="0">
                <a:latin typeface="Book Antiqua"/>
                <a:cs typeface="Book Antiqua"/>
              </a:rPr>
              <a:t>principes, </a:t>
            </a:r>
            <a:br>
              <a:rPr lang="fr-FR" dirty="0" smtClean="0">
                <a:latin typeface="Book Antiqua"/>
                <a:cs typeface="Book Antiqua"/>
              </a:rPr>
            </a:br>
            <a:r>
              <a:rPr lang="fr-FR" dirty="0" smtClean="0">
                <a:latin typeface="Book Antiqua"/>
                <a:cs typeface="Book Antiqua"/>
              </a:rPr>
              <a:t>problèmes,</a:t>
            </a:r>
            <a:br>
              <a:rPr lang="fr-FR" dirty="0" smtClean="0">
                <a:latin typeface="Book Antiqua"/>
                <a:cs typeface="Book Antiqua"/>
              </a:rPr>
            </a:br>
            <a:r>
              <a:rPr lang="fr-FR" dirty="0" smtClean="0">
                <a:latin typeface="Book Antiqua"/>
                <a:cs typeface="Book Antiqua"/>
              </a:rPr>
              <a:t> perspectives</a:t>
            </a:r>
            <a:r>
              <a:rPr lang="fr-FR" b="1" dirty="0">
                <a:latin typeface="Book Antiqua"/>
                <a:cs typeface="Book Antiqua"/>
              </a:rPr>
              <a:t/>
            </a:r>
            <a:br>
              <a:rPr lang="fr-FR" b="1" dirty="0">
                <a:latin typeface="Book Antiqua"/>
                <a:cs typeface="Book Antiqua"/>
              </a:rPr>
            </a:br>
            <a:r>
              <a:rPr lang="fr-FR" b="1" dirty="0" smtClean="0">
                <a:latin typeface="Book Antiqua"/>
                <a:cs typeface="Book Antiqua"/>
              </a:rPr>
              <a:t/>
            </a:r>
            <a:br>
              <a:rPr lang="fr-FR" b="1" dirty="0" smtClean="0">
                <a:latin typeface="Book Antiqua"/>
                <a:cs typeface="Book Antiqua"/>
              </a:rPr>
            </a:br>
            <a:r>
              <a:rPr lang="fr-FR" sz="3100" dirty="0" smtClean="0">
                <a:latin typeface="Book Antiqua"/>
                <a:cs typeface="Book Antiqua"/>
              </a:rPr>
              <a:t>Ludovic </a:t>
            </a:r>
            <a:r>
              <a:rPr lang="fr-FR" sz="3100" dirty="0" err="1" smtClean="0">
                <a:latin typeface="Book Antiqua"/>
                <a:cs typeface="Book Antiqua"/>
              </a:rPr>
              <a:t>Desmedt</a:t>
            </a:r>
            <a:endParaRPr lang="fr-FR" sz="3100" dirty="0">
              <a:latin typeface="Book Antiqua"/>
              <a:cs typeface="Book Antiqua"/>
            </a:endParaRPr>
          </a:p>
        </p:txBody>
      </p:sp>
      <p:sp>
        <p:nvSpPr>
          <p:cNvPr id="5" name="Espace réservé du numéro de diapositive 4"/>
          <p:cNvSpPr>
            <a:spLocks noGrp="1"/>
          </p:cNvSpPr>
          <p:nvPr>
            <p:ph type="sldNum" sz="quarter" idx="12"/>
          </p:nvPr>
        </p:nvSpPr>
        <p:spPr/>
        <p:txBody>
          <a:bodyPr/>
          <a:lstStyle/>
          <a:p>
            <a:pPr>
              <a:defRPr/>
            </a:pPr>
            <a:fld id="{E1A8593E-9360-4031-A9D6-473D535870D9}" type="slidenum">
              <a:rPr lang="fr-FR"/>
              <a:pPr>
                <a:defRPr/>
              </a:pPr>
              <a:t>1</a:t>
            </a:fld>
            <a:endParaRPr lang="fr-FR"/>
          </a:p>
        </p:txBody>
      </p:sp>
      <p:pic>
        <p:nvPicPr>
          <p:cNvPr id="39938" name="Picture 2" descr="Crise de l’euro : quelles conséquences pour la Russie"/>
          <p:cNvPicPr>
            <a:picLocks noChangeAspect="1" noChangeArrowheads="1"/>
          </p:cNvPicPr>
          <p:nvPr/>
        </p:nvPicPr>
        <p:blipFill>
          <a:blip r:embed="rId2" cstate="print"/>
          <a:srcRect/>
          <a:stretch>
            <a:fillRect/>
          </a:stretch>
        </p:blipFill>
        <p:spPr bwMode="auto">
          <a:xfrm>
            <a:off x="683568" y="692696"/>
            <a:ext cx="2664296" cy="19442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00808"/>
            <a:ext cx="8229600" cy="4306483"/>
          </a:xfrm>
        </p:spPr>
        <p:txBody>
          <a:bodyPr/>
          <a:lstStyle/>
          <a:p>
            <a:r>
              <a:rPr lang="fr-FR" dirty="0" smtClean="0">
                <a:latin typeface="Book Antiqua" pitchFamily="18" charset="0"/>
              </a:rPr>
              <a:t>Etape 1 : 1990-1993</a:t>
            </a:r>
          </a:p>
          <a:p>
            <a:pPr>
              <a:buNone/>
            </a:pPr>
            <a:r>
              <a:rPr lang="fr-FR" dirty="0" smtClean="0">
                <a:latin typeface="Book Antiqua" pitchFamily="18" charset="0"/>
              </a:rPr>
              <a:t>Marché unique + Traité de Maastricht (critères de convergence)</a:t>
            </a:r>
          </a:p>
          <a:p>
            <a:r>
              <a:rPr lang="fr-FR" dirty="0" smtClean="0">
                <a:latin typeface="Book Antiqua" pitchFamily="18" charset="0"/>
              </a:rPr>
              <a:t>Etape 2 : 1994-1998</a:t>
            </a:r>
          </a:p>
          <a:p>
            <a:pPr>
              <a:buNone/>
            </a:pPr>
            <a:r>
              <a:rPr lang="fr-FR" dirty="0" smtClean="0">
                <a:latin typeface="Book Antiqua" pitchFamily="18" charset="0"/>
              </a:rPr>
              <a:t>création de la BCE, période de transition</a:t>
            </a:r>
          </a:p>
          <a:p>
            <a:r>
              <a:rPr lang="fr-FR" dirty="0" smtClean="0">
                <a:latin typeface="Book Antiqua" pitchFamily="18" charset="0"/>
              </a:rPr>
              <a:t>Etape 3 : 1999…</a:t>
            </a:r>
          </a:p>
          <a:p>
            <a:pPr>
              <a:buNone/>
            </a:pPr>
            <a:r>
              <a:rPr lang="fr-FR" dirty="0" smtClean="0">
                <a:latin typeface="Book Antiqua" pitchFamily="18" charset="0"/>
              </a:rPr>
              <a:t>les monnaies nationales disparaissent</a:t>
            </a:r>
            <a:endParaRPr lang="fr-FR" dirty="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10</a:t>
            </a:fld>
            <a:endParaRPr lang="fr-FR"/>
          </a:p>
        </p:txBody>
      </p:sp>
      <p:sp>
        <p:nvSpPr>
          <p:cNvPr id="2" name="Titre 1"/>
          <p:cNvSpPr>
            <a:spLocks noGrp="1"/>
          </p:cNvSpPr>
          <p:nvPr>
            <p:ph type="title"/>
          </p:nvPr>
        </p:nvSpPr>
        <p:spPr/>
        <p:txBody>
          <a:bodyPr>
            <a:normAutofit/>
          </a:bodyPr>
          <a:lstStyle/>
          <a:p>
            <a:r>
              <a:rPr lang="fr-FR" sz="3200" dirty="0" smtClean="0">
                <a:latin typeface="Book Antiqua" pitchFamily="18" charset="0"/>
              </a:rPr>
              <a:t>-&gt; Calendrier de la mise en place de la monnaie unique</a:t>
            </a:r>
            <a:endParaRPr lang="fr-FR" sz="3200" dirty="0">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800" dirty="0" smtClean="0">
                <a:latin typeface="Book Antiqua" pitchFamily="18" charset="0"/>
              </a:rPr>
              <a:t>Les textes européens des années 1980-1990 :</a:t>
            </a:r>
          </a:p>
          <a:p>
            <a:pPr>
              <a:buNone/>
            </a:pPr>
            <a:r>
              <a:rPr lang="fr-FR" sz="2800" dirty="0" smtClean="0">
                <a:latin typeface="Book Antiqua" pitchFamily="18" charset="0"/>
              </a:rPr>
              <a:t>	« </a:t>
            </a:r>
            <a:r>
              <a:rPr lang="fr-FR" sz="2800" i="1" dirty="0" smtClean="0">
                <a:latin typeface="Book Antiqua" pitchFamily="18" charset="0"/>
              </a:rPr>
              <a:t>one </a:t>
            </a:r>
            <a:r>
              <a:rPr lang="fr-FR" sz="2800" i="1" dirty="0" err="1" smtClean="0">
                <a:latin typeface="Book Antiqua" pitchFamily="18" charset="0"/>
              </a:rPr>
              <a:t>market</a:t>
            </a:r>
            <a:r>
              <a:rPr lang="fr-FR" sz="2800" i="1" dirty="0" smtClean="0">
                <a:latin typeface="Book Antiqua" pitchFamily="18" charset="0"/>
              </a:rPr>
              <a:t>, one money </a:t>
            </a:r>
            <a:r>
              <a:rPr lang="fr-FR" sz="2800" dirty="0" smtClean="0">
                <a:latin typeface="Book Antiqua" pitchFamily="18" charset="0"/>
              </a:rPr>
              <a:t>» (rapport Emerson puis Delors)</a:t>
            </a:r>
          </a:p>
          <a:p>
            <a:r>
              <a:rPr lang="fr-FR" sz="2800" dirty="0" smtClean="0">
                <a:latin typeface="Book Antiqua" pitchFamily="18" charset="0"/>
              </a:rPr>
              <a:t>Application des coûts de transaction :</a:t>
            </a:r>
          </a:p>
          <a:p>
            <a:pPr>
              <a:buNone/>
            </a:pPr>
            <a:r>
              <a:rPr lang="en-US" sz="2800" dirty="0" smtClean="0">
                <a:latin typeface="Book Antiqua" pitchFamily="18" charset="0"/>
              </a:rPr>
              <a:t>« </a:t>
            </a:r>
            <a:r>
              <a:rPr lang="en-US" sz="2800" i="1" dirty="0" smtClean="0">
                <a:latin typeface="Book Antiqua" pitchFamily="18" charset="0"/>
              </a:rPr>
              <a:t>Transaction costs are the costs of specifying and enforcing the contracts that underlie exchange and therefore comprise all the costs of political and economic organization that permit economies to capture the gains from trade</a:t>
            </a:r>
            <a:r>
              <a:rPr lang="en-US" sz="2800" dirty="0" smtClean="0">
                <a:latin typeface="Book Antiqua" pitchFamily="18" charset="0"/>
              </a:rPr>
              <a:t>. », North, 1984</a:t>
            </a:r>
            <a:endParaRPr lang="fr-FR" sz="2800" dirty="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11</a:t>
            </a:fld>
            <a:endParaRPr lang="fr-FR"/>
          </a:p>
        </p:txBody>
      </p:sp>
      <p:sp>
        <p:nvSpPr>
          <p:cNvPr id="2" name="Titre 1"/>
          <p:cNvSpPr>
            <a:spLocks noGrp="1"/>
          </p:cNvSpPr>
          <p:nvPr>
            <p:ph type="title"/>
          </p:nvPr>
        </p:nvSpPr>
        <p:spPr/>
        <p:txBody>
          <a:bodyPr>
            <a:normAutofit/>
          </a:bodyPr>
          <a:lstStyle/>
          <a:p>
            <a:r>
              <a:rPr lang="fr-FR" sz="3200" dirty="0" smtClean="0">
                <a:latin typeface="Book Antiqua" pitchFamily="18" charset="0"/>
              </a:rPr>
              <a:t>2) Monnaie unique et justifications théoriques</a:t>
            </a:r>
            <a:endParaRPr lang="fr-FR" sz="3200" dirty="0">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lstStyle/>
          <a:p>
            <a:r>
              <a:rPr lang="fr-FR" dirty="0" smtClean="0">
                <a:latin typeface="Book Antiqua" pitchFamily="18" charset="0"/>
              </a:rPr>
              <a:t>Comité pour l’étude d’une union économique et monétaire, 1989 : « </a:t>
            </a:r>
            <a:r>
              <a:rPr lang="fr-FR" i="1" dirty="0" smtClean="0">
                <a:latin typeface="Book Antiqua" pitchFamily="18" charset="0"/>
              </a:rPr>
              <a:t>Une monnaie unique démontrerait clairement l’irréversibilité du choix de l’union monétaire, faciliterait considérablement la gestion monétaire de la Communauté et effacerait les coûts de transaction pour la conversion des devises</a:t>
            </a:r>
            <a:r>
              <a:rPr lang="fr-FR" dirty="0" smtClean="0">
                <a:latin typeface="Book Antiqua" pitchFamily="18" charset="0"/>
              </a:rPr>
              <a:t>.”</a:t>
            </a:r>
          </a:p>
          <a:p>
            <a:r>
              <a:rPr lang="fr-FR" dirty="0" smtClean="0">
                <a:latin typeface="Book Antiqua" pitchFamily="18" charset="0"/>
              </a:rPr>
              <a:t>Gains en termes de coûts de transactions estimés à 0,5% du PIB européen</a:t>
            </a:r>
            <a:endParaRPr lang="fr-FR" dirty="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spcBef>
                <a:spcPct val="50000"/>
              </a:spcBef>
            </a:pPr>
            <a:r>
              <a:rPr lang="en-US" dirty="0" smtClean="0">
                <a:latin typeface="Book Antiqua" pitchFamily="18" charset="0"/>
              </a:rPr>
              <a:t>“</a:t>
            </a:r>
            <a:r>
              <a:rPr lang="en-US" i="1" dirty="0" smtClean="0">
                <a:latin typeface="Book Antiqua" pitchFamily="18" charset="0"/>
              </a:rPr>
              <a:t>Optimum currency areas</a:t>
            </a:r>
            <a:r>
              <a:rPr lang="en-US" dirty="0" smtClean="0">
                <a:latin typeface="Book Antiqua" pitchFamily="18" charset="0"/>
              </a:rPr>
              <a:t>” (</a:t>
            </a:r>
            <a:r>
              <a:rPr lang="en-US" dirty="0" err="1" smtClean="0">
                <a:latin typeface="Book Antiqua" pitchFamily="18" charset="0"/>
              </a:rPr>
              <a:t>Mundell</a:t>
            </a:r>
            <a:r>
              <a:rPr lang="en-US" dirty="0" smtClean="0">
                <a:latin typeface="Book Antiqua" pitchFamily="18" charset="0"/>
              </a:rPr>
              <a:t>, 1961 ; Mc </a:t>
            </a:r>
            <a:r>
              <a:rPr lang="en-US" dirty="0" err="1" smtClean="0">
                <a:latin typeface="Book Antiqua" pitchFamily="18" charset="0"/>
              </a:rPr>
              <a:t>Kinnon</a:t>
            </a:r>
            <a:r>
              <a:rPr lang="en-US" dirty="0" smtClean="0">
                <a:latin typeface="Book Antiqua" pitchFamily="18" charset="0"/>
              </a:rPr>
              <a:t>, 1963)</a:t>
            </a:r>
          </a:p>
          <a:p>
            <a:pPr>
              <a:spcBef>
                <a:spcPct val="50000"/>
              </a:spcBef>
            </a:pPr>
            <a:r>
              <a:rPr lang="en-US" dirty="0" err="1" smtClean="0">
                <a:latin typeface="Book Antiqua" pitchFamily="18" charset="0"/>
              </a:rPr>
              <a:t>Une</a:t>
            </a:r>
            <a:r>
              <a:rPr lang="en-US" dirty="0" smtClean="0">
                <a:latin typeface="Book Antiqua" pitchFamily="18" charset="0"/>
              </a:rPr>
              <a:t> ZMO : </a:t>
            </a:r>
            <a:r>
              <a:rPr lang="en-US" dirty="0" err="1" smtClean="0">
                <a:latin typeface="Book Antiqua" pitchFamily="18" charset="0"/>
              </a:rPr>
              <a:t>région</a:t>
            </a:r>
            <a:r>
              <a:rPr lang="en-US" dirty="0" smtClean="0">
                <a:latin typeface="Book Antiqua" pitchFamily="18" charset="0"/>
              </a:rPr>
              <a:t> de </a:t>
            </a:r>
            <a:r>
              <a:rPr lang="en-US" dirty="0" err="1" smtClean="0">
                <a:latin typeface="Book Antiqua" pitchFamily="18" charset="0"/>
              </a:rPr>
              <a:t>taille</a:t>
            </a:r>
            <a:r>
              <a:rPr lang="en-US" dirty="0" smtClean="0">
                <a:latin typeface="Book Antiqua" pitchFamily="18" charset="0"/>
              </a:rPr>
              <a:t> </a:t>
            </a:r>
            <a:r>
              <a:rPr lang="en-US" dirty="0" err="1" smtClean="0">
                <a:latin typeface="Book Antiqua" pitchFamily="18" charset="0"/>
              </a:rPr>
              <a:t>suffisante</a:t>
            </a:r>
            <a:r>
              <a:rPr lang="en-US" dirty="0" smtClean="0">
                <a:latin typeface="Book Antiqua" pitchFamily="18" charset="0"/>
              </a:rPr>
              <a:t> et </a:t>
            </a:r>
            <a:r>
              <a:rPr lang="en-US" dirty="0" err="1" smtClean="0">
                <a:latin typeface="Book Antiqua" pitchFamily="18" charset="0"/>
              </a:rPr>
              <a:t>ouverte</a:t>
            </a:r>
            <a:r>
              <a:rPr lang="en-US" dirty="0" smtClean="0">
                <a:latin typeface="Book Antiqua" pitchFamily="18" charset="0"/>
              </a:rPr>
              <a:t> </a:t>
            </a:r>
            <a:r>
              <a:rPr lang="en-US" dirty="0" err="1" smtClean="0">
                <a:latin typeface="Book Antiqua" pitchFamily="18" charset="0"/>
              </a:rPr>
              <a:t>dans</a:t>
            </a:r>
            <a:r>
              <a:rPr lang="en-US" dirty="0" smtClean="0">
                <a:latin typeface="Book Antiqua" pitchFamily="18" charset="0"/>
              </a:rPr>
              <a:t> </a:t>
            </a:r>
            <a:r>
              <a:rPr lang="en-US" dirty="0" err="1" smtClean="0">
                <a:latin typeface="Book Antiqua" pitchFamily="18" charset="0"/>
              </a:rPr>
              <a:t>laquelle</a:t>
            </a:r>
            <a:r>
              <a:rPr lang="en-US" dirty="0" smtClean="0">
                <a:latin typeface="Book Antiqua" pitchFamily="18" charset="0"/>
              </a:rPr>
              <a:t> les </a:t>
            </a:r>
            <a:r>
              <a:rPr lang="en-US" dirty="0" err="1" smtClean="0">
                <a:latin typeface="Book Antiqua" pitchFamily="18" charset="0"/>
              </a:rPr>
              <a:t>composantes</a:t>
            </a:r>
            <a:r>
              <a:rPr lang="en-US" dirty="0" smtClean="0">
                <a:latin typeface="Book Antiqua" pitchFamily="18" charset="0"/>
              </a:rPr>
              <a:t> </a:t>
            </a:r>
            <a:r>
              <a:rPr lang="en-US" dirty="0" err="1" smtClean="0">
                <a:latin typeface="Book Antiqua" pitchFamily="18" charset="0"/>
              </a:rPr>
              <a:t>ont</a:t>
            </a:r>
            <a:r>
              <a:rPr lang="en-US" dirty="0" smtClean="0">
                <a:latin typeface="Book Antiqua" pitchFamily="18" charset="0"/>
              </a:rPr>
              <a:t> </a:t>
            </a:r>
            <a:r>
              <a:rPr lang="en-US" dirty="0" err="1" smtClean="0">
                <a:latin typeface="Book Antiqua" pitchFamily="18" charset="0"/>
              </a:rPr>
              <a:t>intérêt</a:t>
            </a:r>
            <a:r>
              <a:rPr lang="en-US" dirty="0" smtClean="0">
                <a:latin typeface="Book Antiqua" pitchFamily="18" charset="0"/>
              </a:rPr>
              <a:t> à </a:t>
            </a:r>
            <a:r>
              <a:rPr lang="en-US" dirty="0" err="1" smtClean="0">
                <a:latin typeface="Book Antiqua" pitchFamily="18" charset="0"/>
              </a:rPr>
              <a:t>ancrer</a:t>
            </a:r>
            <a:r>
              <a:rPr lang="en-US" dirty="0" smtClean="0">
                <a:latin typeface="Book Antiqua" pitchFamily="18" charset="0"/>
              </a:rPr>
              <a:t> (</a:t>
            </a:r>
            <a:r>
              <a:rPr lang="en-US" i="1" dirty="0" smtClean="0">
                <a:latin typeface="Book Antiqua" pitchFamily="18" charset="0"/>
              </a:rPr>
              <a:t>peg</a:t>
            </a:r>
            <a:r>
              <a:rPr lang="en-US" dirty="0" smtClean="0">
                <a:latin typeface="Book Antiqua" pitchFamily="18" charset="0"/>
              </a:rPr>
              <a:t>) </a:t>
            </a:r>
            <a:r>
              <a:rPr lang="en-US" dirty="0" err="1" smtClean="0">
                <a:latin typeface="Book Antiqua" pitchFamily="18" charset="0"/>
              </a:rPr>
              <a:t>leurs</a:t>
            </a:r>
            <a:r>
              <a:rPr lang="en-US" dirty="0" smtClean="0">
                <a:latin typeface="Book Antiqua" pitchFamily="18" charset="0"/>
              </a:rPr>
              <a:t> </a:t>
            </a:r>
            <a:r>
              <a:rPr lang="en-US" dirty="0" err="1" smtClean="0">
                <a:latin typeface="Book Antiqua" pitchFamily="18" charset="0"/>
              </a:rPr>
              <a:t>monnaies</a:t>
            </a:r>
            <a:r>
              <a:rPr lang="en-US" dirty="0" smtClean="0">
                <a:latin typeface="Book Antiqua" pitchFamily="18" charset="0"/>
              </a:rPr>
              <a:t> au(x) </a:t>
            </a:r>
            <a:r>
              <a:rPr lang="en-US" dirty="0" err="1" smtClean="0">
                <a:latin typeface="Book Antiqua" pitchFamily="18" charset="0"/>
              </a:rPr>
              <a:t>Etat</a:t>
            </a:r>
            <a:r>
              <a:rPr lang="en-US" dirty="0" smtClean="0">
                <a:latin typeface="Book Antiqua" pitchFamily="18" charset="0"/>
              </a:rPr>
              <a:t>(s) </a:t>
            </a:r>
            <a:r>
              <a:rPr lang="en-US" dirty="0" err="1" smtClean="0">
                <a:latin typeface="Book Antiqua" pitchFamily="18" charset="0"/>
              </a:rPr>
              <a:t>voisin</a:t>
            </a:r>
            <a:r>
              <a:rPr lang="en-US" dirty="0" smtClean="0">
                <a:latin typeface="Book Antiqua" pitchFamily="18" charset="0"/>
              </a:rPr>
              <a:t>(s), </a:t>
            </a:r>
            <a:r>
              <a:rPr lang="en-US" dirty="0" err="1" smtClean="0">
                <a:latin typeface="Book Antiqua" pitchFamily="18" charset="0"/>
              </a:rPr>
              <a:t>plutôt</a:t>
            </a:r>
            <a:r>
              <a:rPr lang="en-US" dirty="0" smtClean="0">
                <a:latin typeface="Book Antiqua" pitchFamily="18" charset="0"/>
              </a:rPr>
              <a:t> </a:t>
            </a:r>
            <a:r>
              <a:rPr lang="en-US" dirty="0" err="1" smtClean="0">
                <a:latin typeface="Book Antiqua" pitchFamily="18" charset="0"/>
              </a:rPr>
              <a:t>que</a:t>
            </a:r>
            <a:r>
              <a:rPr lang="en-US" dirty="0" smtClean="0">
                <a:latin typeface="Book Antiqua" pitchFamily="18" charset="0"/>
              </a:rPr>
              <a:t> d’être </a:t>
            </a:r>
            <a:r>
              <a:rPr lang="en-US" dirty="0" err="1" smtClean="0">
                <a:latin typeface="Book Antiqua" pitchFamily="18" charset="0"/>
              </a:rPr>
              <a:t>éclatées</a:t>
            </a:r>
            <a:r>
              <a:rPr lang="en-US" dirty="0" smtClean="0">
                <a:latin typeface="Book Antiqua" pitchFamily="18" charset="0"/>
              </a:rPr>
              <a:t> en </a:t>
            </a:r>
            <a:r>
              <a:rPr lang="en-US" dirty="0" err="1" smtClean="0">
                <a:latin typeface="Book Antiqua" pitchFamily="18" charset="0"/>
              </a:rPr>
              <a:t>sous-régions</a:t>
            </a:r>
            <a:r>
              <a:rPr lang="en-US" dirty="0" smtClean="0">
                <a:latin typeface="Book Antiqua" pitchFamily="18" charset="0"/>
              </a:rPr>
              <a:t> aux devises </a:t>
            </a:r>
            <a:r>
              <a:rPr lang="en-US" dirty="0" err="1" smtClean="0">
                <a:latin typeface="Book Antiqua" pitchFamily="18" charset="0"/>
              </a:rPr>
              <a:t>différentes</a:t>
            </a:r>
            <a:r>
              <a:rPr lang="en-US" dirty="0" smtClean="0">
                <a:latin typeface="Book Antiqua" pitchFamily="18" charset="0"/>
              </a:rPr>
              <a:t/>
            </a:r>
            <a:br>
              <a:rPr lang="en-US" dirty="0" smtClean="0">
                <a:latin typeface="Book Antiqua" pitchFamily="18" charset="0"/>
              </a:rPr>
            </a:br>
            <a:endParaRPr lang="en-US" i="1" dirty="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13</a:t>
            </a:fld>
            <a:endParaRPr lang="fr-FR"/>
          </a:p>
        </p:txBody>
      </p:sp>
      <p:sp>
        <p:nvSpPr>
          <p:cNvPr id="2" name="Titre 1"/>
          <p:cNvSpPr>
            <a:spLocks noGrp="1"/>
          </p:cNvSpPr>
          <p:nvPr>
            <p:ph type="title"/>
          </p:nvPr>
        </p:nvSpPr>
        <p:spPr/>
        <p:txBody>
          <a:bodyPr>
            <a:normAutofit fontScale="90000"/>
          </a:bodyPr>
          <a:lstStyle/>
          <a:p>
            <a:pPr algn="l"/>
            <a:r>
              <a:rPr lang="fr-FR" sz="4000" b="1" dirty="0" smtClean="0">
                <a:latin typeface="Book Antiqua" pitchFamily="18" charset="0"/>
              </a:rPr>
              <a:t>La théorie des Zones Monétaires Optimales</a:t>
            </a:r>
            <a:endParaRPr lang="fr-FR" sz="4000" b="1" dirty="0">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eaLnBrk="1" hangingPunct="1">
              <a:lnSpc>
                <a:spcPct val="90000"/>
              </a:lnSpc>
            </a:pPr>
            <a:r>
              <a:rPr lang="en-US" sz="2800" dirty="0" err="1" smtClean="0">
                <a:latin typeface="Book Antiqua" pitchFamily="18" charset="0"/>
              </a:rPr>
              <a:t>Ouverture</a:t>
            </a:r>
            <a:r>
              <a:rPr lang="en-US" sz="2800" dirty="0" smtClean="0">
                <a:latin typeface="Book Antiqua" pitchFamily="18" charset="0"/>
              </a:rPr>
              <a:t> et </a:t>
            </a:r>
            <a:r>
              <a:rPr lang="en-US" sz="2800" dirty="0" err="1" smtClean="0">
                <a:latin typeface="Book Antiqua" pitchFamily="18" charset="0"/>
              </a:rPr>
              <a:t>taille</a:t>
            </a:r>
            <a:r>
              <a:rPr lang="en-US" sz="2800" dirty="0" smtClean="0">
                <a:latin typeface="Book Antiqua" pitchFamily="18" charset="0"/>
              </a:rPr>
              <a:t> </a:t>
            </a:r>
            <a:r>
              <a:rPr lang="en-US" sz="2800" dirty="0" err="1" smtClean="0">
                <a:latin typeface="Book Antiqua" pitchFamily="18" charset="0"/>
              </a:rPr>
              <a:t>minimale</a:t>
            </a:r>
            <a:endParaRPr lang="en-US" sz="2800" dirty="0" smtClean="0">
              <a:latin typeface="Book Antiqua" pitchFamily="18" charset="0"/>
            </a:endParaRPr>
          </a:p>
          <a:p>
            <a:pPr lvl="1" eaLnBrk="1" hangingPunct="1">
              <a:lnSpc>
                <a:spcPct val="90000"/>
              </a:lnSpc>
            </a:pPr>
            <a:r>
              <a:rPr lang="en-US" sz="2400" dirty="0" err="1" smtClean="0">
                <a:latin typeface="Book Antiqua" pitchFamily="18" charset="0"/>
              </a:rPr>
              <a:t>avantages</a:t>
            </a:r>
            <a:r>
              <a:rPr lang="en-US" sz="2400" dirty="0" smtClean="0">
                <a:latin typeface="Book Antiqua" pitchFamily="18" charset="0"/>
              </a:rPr>
              <a:t> de la </a:t>
            </a:r>
            <a:r>
              <a:rPr lang="en-US" sz="2400" dirty="0" err="1" smtClean="0">
                <a:latin typeface="Book Antiqua" pitchFamily="18" charset="0"/>
              </a:rPr>
              <a:t>fixité</a:t>
            </a:r>
            <a:endParaRPr lang="en-US" sz="2400" dirty="0" smtClean="0">
              <a:latin typeface="Book Antiqua" pitchFamily="18" charset="0"/>
            </a:endParaRPr>
          </a:p>
          <a:p>
            <a:pPr eaLnBrk="1" hangingPunct="1">
              <a:lnSpc>
                <a:spcPct val="90000"/>
              </a:lnSpc>
            </a:pPr>
            <a:r>
              <a:rPr lang="en-US" sz="2800" dirty="0" err="1" smtClean="0">
                <a:latin typeface="Book Antiqua" pitchFamily="18" charset="0"/>
              </a:rPr>
              <a:t>Possibilité</a:t>
            </a:r>
            <a:r>
              <a:rPr lang="en-US" sz="2800" dirty="0" smtClean="0">
                <a:latin typeface="Book Antiqua" pitchFamily="18" charset="0"/>
              </a:rPr>
              <a:t> de “</a:t>
            </a:r>
            <a:r>
              <a:rPr lang="en-US" sz="2800" dirty="0" err="1" smtClean="0">
                <a:latin typeface="Book Antiqua" pitchFamily="18" charset="0"/>
              </a:rPr>
              <a:t>chocs</a:t>
            </a:r>
            <a:r>
              <a:rPr lang="en-US" sz="2800" dirty="0" smtClean="0">
                <a:latin typeface="Book Antiqua" pitchFamily="18" charset="0"/>
              </a:rPr>
              <a:t>” </a:t>
            </a:r>
            <a:r>
              <a:rPr lang="en-US" sz="2800" dirty="0" err="1" smtClean="0">
                <a:latin typeface="Book Antiqua" pitchFamily="18" charset="0"/>
              </a:rPr>
              <a:t>asymétriques</a:t>
            </a:r>
            <a:endParaRPr lang="en-US" sz="2800" dirty="0" smtClean="0">
              <a:latin typeface="Book Antiqua" pitchFamily="18" charset="0"/>
            </a:endParaRPr>
          </a:p>
          <a:p>
            <a:pPr lvl="1" eaLnBrk="1" hangingPunct="1">
              <a:lnSpc>
                <a:spcPct val="90000"/>
              </a:lnSpc>
            </a:pPr>
            <a:r>
              <a:rPr lang="en-US" sz="2400" dirty="0" err="1" smtClean="0">
                <a:latin typeface="Book Antiqua" pitchFamily="18" charset="0"/>
              </a:rPr>
              <a:t>l’abandon</a:t>
            </a:r>
            <a:r>
              <a:rPr lang="en-US" sz="2400" dirty="0" smtClean="0">
                <a:latin typeface="Book Antiqua" pitchFamily="18" charset="0"/>
              </a:rPr>
              <a:t> de </a:t>
            </a:r>
            <a:r>
              <a:rPr lang="en-US" sz="2400" dirty="0" err="1" smtClean="0">
                <a:latin typeface="Book Antiqua" pitchFamily="18" charset="0"/>
              </a:rPr>
              <a:t>l’autonomie</a:t>
            </a:r>
            <a:r>
              <a:rPr lang="en-US" sz="2400" dirty="0" smtClean="0">
                <a:latin typeface="Book Antiqua" pitchFamily="18" charset="0"/>
              </a:rPr>
              <a:t> </a:t>
            </a:r>
            <a:r>
              <a:rPr lang="en-US" sz="2400" dirty="0" err="1" smtClean="0">
                <a:latin typeface="Book Antiqua" pitchFamily="18" charset="0"/>
              </a:rPr>
              <a:t>monétaire</a:t>
            </a:r>
            <a:r>
              <a:rPr lang="en-US" sz="2400" dirty="0" smtClean="0">
                <a:latin typeface="Book Antiqua" pitchFamily="18" charset="0"/>
              </a:rPr>
              <a:t> </a:t>
            </a:r>
            <a:r>
              <a:rPr lang="en-US" sz="2400" dirty="0" err="1" smtClean="0">
                <a:latin typeface="Book Antiqua" pitchFamily="18" charset="0"/>
              </a:rPr>
              <a:t>est</a:t>
            </a:r>
            <a:r>
              <a:rPr lang="en-US" sz="2400" dirty="0" smtClean="0">
                <a:latin typeface="Book Antiqua" pitchFamily="18" charset="0"/>
              </a:rPr>
              <a:t> </a:t>
            </a:r>
            <a:r>
              <a:rPr lang="en-US" sz="2400" dirty="0" err="1" smtClean="0">
                <a:latin typeface="Book Antiqua" pitchFamily="18" charset="0"/>
              </a:rPr>
              <a:t>compensée</a:t>
            </a:r>
            <a:r>
              <a:rPr lang="en-US" sz="2400" dirty="0" smtClean="0">
                <a:latin typeface="Book Antiqua" pitchFamily="18" charset="0"/>
              </a:rPr>
              <a:t> par </a:t>
            </a:r>
            <a:r>
              <a:rPr lang="en-US" sz="2400" dirty="0" err="1" smtClean="0">
                <a:latin typeface="Book Antiqua" pitchFamily="18" charset="0"/>
              </a:rPr>
              <a:t>d’autres</a:t>
            </a:r>
            <a:r>
              <a:rPr lang="en-US" sz="2400" dirty="0" smtClean="0">
                <a:latin typeface="Book Antiqua" pitchFamily="18" charset="0"/>
              </a:rPr>
              <a:t> </a:t>
            </a:r>
            <a:r>
              <a:rPr lang="en-US" sz="2400" dirty="0" err="1" smtClean="0">
                <a:latin typeface="Book Antiqua" pitchFamily="18" charset="0"/>
              </a:rPr>
              <a:t>avantages</a:t>
            </a:r>
            <a:r>
              <a:rPr lang="en-US" sz="2400" dirty="0" smtClean="0">
                <a:latin typeface="Book Antiqua" pitchFamily="18" charset="0"/>
              </a:rPr>
              <a:t>…</a:t>
            </a:r>
          </a:p>
          <a:p>
            <a:pPr eaLnBrk="1" hangingPunct="1">
              <a:lnSpc>
                <a:spcPct val="90000"/>
              </a:lnSpc>
              <a:buNone/>
            </a:pPr>
            <a:r>
              <a:rPr lang="en-US" sz="2800" dirty="0" smtClean="0">
                <a:latin typeface="Book Antiqua" pitchFamily="18" charset="0"/>
              </a:rPr>
              <a:t>-&gt; </a:t>
            </a:r>
            <a:r>
              <a:rPr lang="en-US" sz="2800" dirty="0" err="1" smtClean="0">
                <a:latin typeface="Book Antiqua" pitchFamily="18" charset="0"/>
              </a:rPr>
              <a:t>Mobilité</a:t>
            </a:r>
            <a:r>
              <a:rPr lang="en-US" sz="2800" dirty="0" smtClean="0">
                <a:latin typeface="Book Antiqua" pitchFamily="18" charset="0"/>
              </a:rPr>
              <a:t> du </a:t>
            </a:r>
            <a:r>
              <a:rPr lang="en-US" sz="2800" dirty="0" err="1" smtClean="0">
                <a:latin typeface="Book Antiqua" pitchFamily="18" charset="0"/>
              </a:rPr>
              <a:t>facteur</a:t>
            </a:r>
            <a:r>
              <a:rPr lang="en-US" sz="2800" dirty="0" smtClean="0">
                <a:latin typeface="Book Antiqua" pitchFamily="18" charset="0"/>
              </a:rPr>
              <a:t> travail</a:t>
            </a:r>
          </a:p>
          <a:p>
            <a:pPr lvl="1" eaLnBrk="1" hangingPunct="1">
              <a:lnSpc>
                <a:spcPct val="90000"/>
              </a:lnSpc>
            </a:pPr>
            <a:r>
              <a:rPr lang="en-US" sz="2400" dirty="0" err="1" smtClean="0">
                <a:latin typeface="Book Antiqua" pitchFamily="18" charset="0"/>
              </a:rPr>
              <a:t>ajustement</a:t>
            </a:r>
            <a:r>
              <a:rPr lang="en-US" sz="2400" dirty="0" smtClean="0">
                <a:latin typeface="Book Antiqua" pitchFamily="18" charset="0"/>
              </a:rPr>
              <a:t> aux </a:t>
            </a:r>
            <a:r>
              <a:rPr lang="en-US" sz="2400" dirty="0" err="1" smtClean="0">
                <a:latin typeface="Book Antiqua" pitchFamily="18" charset="0"/>
              </a:rPr>
              <a:t>chocs</a:t>
            </a:r>
            <a:r>
              <a:rPr lang="en-US" sz="2400" dirty="0" smtClean="0">
                <a:latin typeface="Book Antiqua" pitchFamily="18" charset="0"/>
              </a:rPr>
              <a:t> (</a:t>
            </a:r>
            <a:r>
              <a:rPr lang="en-US" sz="2400" dirty="0" err="1" smtClean="0">
                <a:latin typeface="Book Antiqua" pitchFamily="18" charset="0"/>
              </a:rPr>
              <a:t>même</a:t>
            </a:r>
            <a:r>
              <a:rPr lang="en-US" sz="2400" dirty="0" smtClean="0">
                <a:latin typeface="Book Antiqua" pitchFamily="18" charset="0"/>
              </a:rPr>
              <a:t> sans </a:t>
            </a:r>
            <a:r>
              <a:rPr lang="en-US" sz="2400" dirty="0" err="1" smtClean="0">
                <a:latin typeface="Book Antiqua" pitchFamily="18" charset="0"/>
              </a:rPr>
              <a:t>contrôle</a:t>
            </a:r>
            <a:r>
              <a:rPr lang="en-US" sz="2400" dirty="0" smtClean="0">
                <a:latin typeface="Book Antiqua" pitchFamily="18" charset="0"/>
              </a:rPr>
              <a:t> de </a:t>
            </a:r>
            <a:r>
              <a:rPr lang="en-US" sz="2400" dirty="0" err="1" smtClean="0">
                <a:latin typeface="Book Antiqua" pitchFamily="18" charset="0"/>
              </a:rPr>
              <a:t>l’offre</a:t>
            </a:r>
            <a:r>
              <a:rPr lang="en-US" sz="2400" dirty="0" smtClean="0">
                <a:latin typeface="Book Antiqua" pitchFamily="18" charset="0"/>
              </a:rPr>
              <a:t> de </a:t>
            </a:r>
            <a:r>
              <a:rPr lang="en-US" sz="2400" dirty="0" err="1" smtClean="0">
                <a:latin typeface="Book Antiqua" pitchFamily="18" charset="0"/>
              </a:rPr>
              <a:t>monnaie</a:t>
            </a:r>
            <a:r>
              <a:rPr lang="en-US" sz="2400" dirty="0" smtClean="0">
                <a:latin typeface="Book Antiqua" pitchFamily="18" charset="0"/>
              </a:rPr>
              <a:t>, manipulation des </a:t>
            </a:r>
            <a:r>
              <a:rPr lang="en-US" sz="2400" dirty="0" err="1" smtClean="0">
                <a:latin typeface="Book Antiqua" pitchFamily="18" charset="0"/>
              </a:rPr>
              <a:t>taux</a:t>
            </a:r>
            <a:r>
              <a:rPr lang="en-US" sz="2400" dirty="0" smtClean="0">
                <a:latin typeface="Book Antiqua" pitchFamily="18" charset="0"/>
              </a:rPr>
              <a:t> </a:t>
            </a:r>
            <a:r>
              <a:rPr lang="en-US" sz="2400" dirty="0" err="1" smtClean="0">
                <a:latin typeface="Book Antiqua" pitchFamily="18" charset="0"/>
              </a:rPr>
              <a:t>d’intérêt</a:t>
            </a:r>
            <a:r>
              <a:rPr lang="en-US" sz="2400" dirty="0" smtClean="0">
                <a:latin typeface="Book Antiqua" pitchFamily="18" charset="0"/>
              </a:rPr>
              <a:t>, </a:t>
            </a:r>
            <a:r>
              <a:rPr lang="en-US" sz="2400" dirty="0" err="1" smtClean="0">
                <a:latin typeface="Book Antiqua" pitchFamily="18" charset="0"/>
              </a:rPr>
              <a:t>dévaluation</a:t>
            </a:r>
            <a:r>
              <a:rPr lang="en-US" sz="2400" dirty="0" smtClean="0">
                <a:latin typeface="Book Antiqua" pitchFamily="18" charset="0"/>
              </a:rPr>
              <a:t>)</a:t>
            </a:r>
          </a:p>
          <a:p>
            <a:pPr marL="393192" lvl="1" indent="0" eaLnBrk="1" hangingPunct="1">
              <a:lnSpc>
                <a:spcPct val="90000"/>
              </a:lnSpc>
              <a:buNone/>
            </a:pPr>
            <a:r>
              <a:rPr lang="en-US" sz="2400" dirty="0" smtClean="0">
                <a:latin typeface="Book Antiqua" pitchFamily="18" charset="0"/>
              </a:rPr>
              <a:t>-</a:t>
            </a:r>
            <a:r>
              <a:rPr lang="en-US" sz="2400" dirty="0">
                <a:latin typeface="Book Antiqua" pitchFamily="18" charset="0"/>
              </a:rPr>
              <a:t>&gt; </a:t>
            </a:r>
            <a:r>
              <a:rPr lang="en-US" sz="2400" dirty="0" err="1" smtClean="0">
                <a:latin typeface="Book Antiqua" pitchFamily="18" charset="0"/>
              </a:rPr>
              <a:t>flexibilité</a:t>
            </a:r>
            <a:r>
              <a:rPr lang="en-US" sz="2400" dirty="0" smtClean="0">
                <a:latin typeface="Book Antiqua" pitchFamily="18" charset="0"/>
              </a:rPr>
              <a:t> des prix</a:t>
            </a:r>
          </a:p>
          <a:p>
            <a:pPr eaLnBrk="1" hangingPunct="1">
              <a:lnSpc>
                <a:spcPct val="90000"/>
              </a:lnSpc>
              <a:buNone/>
            </a:pPr>
            <a:r>
              <a:rPr lang="en-US" sz="2800" dirty="0" smtClean="0">
                <a:latin typeface="Book Antiqua" pitchFamily="18" charset="0"/>
              </a:rPr>
              <a:t>-&gt; </a:t>
            </a:r>
            <a:r>
              <a:rPr lang="en-US" sz="2800" dirty="0" err="1" smtClean="0">
                <a:latin typeface="Book Antiqua" pitchFamily="18" charset="0"/>
              </a:rPr>
              <a:t>Transferts</a:t>
            </a:r>
            <a:r>
              <a:rPr lang="en-US" sz="2800" dirty="0" smtClean="0">
                <a:latin typeface="Book Antiqua" pitchFamily="18" charset="0"/>
              </a:rPr>
              <a:t> </a:t>
            </a:r>
            <a:r>
              <a:rPr lang="en-US" sz="2800" dirty="0" err="1" smtClean="0">
                <a:latin typeface="Book Antiqua" pitchFamily="18" charset="0"/>
              </a:rPr>
              <a:t>fiscaux</a:t>
            </a:r>
            <a:r>
              <a:rPr lang="en-US" sz="2800" dirty="0" smtClean="0">
                <a:latin typeface="Book Antiqua" pitchFamily="18" charset="0"/>
              </a:rPr>
              <a:t> </a:t>
            </a:r>
            <a:r>
              <a:rPr lang="en-US" sz="2800" dirty="0" err="1" smtClean="0">
                <a:latin typeface="Book Antiqua" pitchFamily="18" charset="0"/>
              </a:rPr>
              <a:t>dans</a:t>
            </a:r>
            <a:r>
              <a:rPr lang="en-US" sz="2800" dirty="0" smtClean="0">
                <a:latin typeface="Book Antiqua" pitchFamily="18" charset="0"/>
              </a:rPr>
              <a:t> un </a:t>
            </a:r>
            <a:r>
              <a:rPr lang="en-US" sz="2800" dirty="0" err="1" smtClean="0">
                <a:latin typeface="Book Antiqua" pitchFamily="18" charset="0"/>
              </a:rPr>
              <a:t>système</a:t>
            </a:r>
            <a:r>
              <a:rPr lang="en-US" sz="2800" dirty="0" smtClean="0">
                <a:latin typeface="Book Antiqua" pitchFamily="18" charset="0"/>
              </a:rPr>
              <a:t> </a:t>
            </a:r>
            <a:r>
              <a:rPr lang="en-US" sz="2800" dirty="0" err="1" smtClean="0">
                <a:latin typeface="Book Antiqua" pitchFamily="18" charset="0"/>
              </a:rPr>
              <a:t>fédéral</a:t>
            </a:r>
            <a:r>
              <a:rPr lang="en-US" sz="2800" dirty="0" smtClean="0">
                <a:latin typeface="Book Antiqua" pitchFamily="18" charset="0"/>
              </a:rPr>
              <a:t> :</a:t>
            </a:r>
          </a:p>
          <a:p>
            <a:pPr lvl="1" eaLnBrk="1" hangingPunct="1">
              <a:lnSpc>
                <a:spcPct val="90000"/>
              </a:lnSpc>
            </a:pPr>
            <a:r>
              <a:rPr lang="en-US" sz="2400" dirty="0" err="1" smtClean="0">
                <a:latin typeface="Book Antiqua" pitchFamily="18" charset="0"/>
              </a:rPr>
              <a:t>moyen</a:t>
            </a:r>
            <a:r>
              <a:rPr lang="en-US" sz="2400" dirty="0" smtClean="0">
                <a:latin typeface="Book Antiqua" pitchFamily="18" charset="0"/>
              </a:rPr>
              <a:t> de </a:t>
            </a:r>
            <a:r>
              <a:rPr lang="en-US" sz="2400" dirty="0" err="1" smtClean="0">
                <a:latin typeface="Book Antiqua" pitchFamily="18" charset="0"/>
              </a:rPr>
              <a:t>soutenir</a:t>
            </a:r>
            <a:r>
              <a:rPr lang="en-US" sz="2400" dirty="0" smtClean="0">
                <a:latin typeface="Book Antiqua" pitchFamily="18" charset="0"/>
              </a:rPr>
              <a:t> la production </a:t>
            </a:r>
            <a:r>
              <a:rPr lang="en-US" sz="2400" dirty="0" err="1" smtClean="0">
                <a:latin typeface="Book Antiqua" pitchFamily="18" charset="0"/>
              </a:rPr>
              <a:t>ou</a:t>
            </a:r>
            <a:r>
              <a:rPr lang="en-US" sz="2400" dirty="0" smtClean="0">
                <a:latin typeface="Book Antiqua" pitchFamily="18" charset="0"/>
              </a:rPr>
              <a:t> la </a:t>
            </a:r>
            <a:r>
              <a:rPr lang="en-US" sz="2400" dirty="0" err="1" smtClean="0">
                <a:latin typeface="Book Antiqua" pitchFamily="18" charset="0"/>
              </a:rPr>
              <a:t>consommation</a:t>
            </a:r>
            <a:endParaRPr lang="en-US" sz="2400" dirty="0" smtClean="0">
              <a:latin typeface="Book Antiqua" pitchFamily="18" charset="0"/>
            </a:endParaRPr>
          </a:p>
          <a:p>
            <a:endParaRPr lang="fr-FR" dirty="0"/>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14</a:t>
            </a:fld>
            <a:endParaRPr lang="fr-FR"/>
          </a:p>
        </p:txBody>
      </p:sp>
      <p:sp>
        <p:nvSpPr>
          <p:cNvPr id="2" name="Titre 1"/>
          <p:cNvSpPr>
            <a:spLocks noGrp="1"/>
          </p:cNvSpPr>
          <p:nvPr>
            <p:ph type="title"/>
          </p:nvPr>
        </p:nvSpPr>
        <p:spPr/>
        <p:txBody>
          <a:bodyPr/>
          <a:lstStyle/>
          <a:p>
            <a:pPr algn="l"/>
            <a:r>
              <a:rPr lang="fr-FR" dirty="0" smtClean="0">
                <a:latin typeface="Book Antiqua" pitchFamily="18" charset="0"/>
              </a:rPr>
              <a:t>ZMO : les critères du choix</a:t>
            </a:r>
            <a:endParaRPr lang="fr-FR" dirty="0">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800" dirty="0" smtClean="0">
                <a:latin typeface="Book Antiqua" pitchFamily="18" charset="0"/>
              </a:rPr>
              <a:t>Tobin (1998) = sous-optimalité de la future union (mécanismes de redistribution insuffisants, salaires rigides, politique monétaire ne prenant pas en compte le taux de chômage). </a:t>
            </a:r>
          </a:p>
          <a:p>
            <a:pPr>
              <a:buNone/>
            </a:pPr>
            <a:endParaRPr lang="fr-FR" sz="2800" dirty="0" smtClean="0">
              <a:latin typeface="Book Antiqua" pitchFamily="18" charset="0"/>
            </a:endParaRPr>
          </a:p>
          <a:p>
            <a:pPr>
              <a:buNone/>
            </a:pPr>
            <a:r>
              <a:rPr lang="fr-FR" sz="2800" dirty="0" smtClean="0">
                <a:latin typeface="Book Antiqua" pitchFamily="18" charset="0"/>
              </a:rPr>
              <a:t>-&gt; respect des critères de Maastricht (1992), puis du Pacte de Stabilité et de Croissance (1997) par les Etats seraient suffisants pour garantir la crédibilité des politiques au sein de la zone.</a:t>
            </a:r>
            <a:endParaRPr lang="fr-FR" sz="2800" dirty="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15</a:t>
            </a:fld>
            <a:endParaRPr lang="fr-FR"/>
          </a:p>
        </p:txBody>
      </p:sp>
      <p:sp>
        <p:nvSpPr>
          <p:cNvPr id="2" name="Titre 1"/>
          <p:cNvSpPr>
            <a:spLocks noGrp="1"/>
          </p:cNvSpPr>
          <p:nvPr>
            <p:ph type="title"/>
          </p:nvPr>
        </p:nvSpPr>
        <p:spPr/>
        <p:txBody>
          <a:bodyPr/>
          <a:lstStyle/>
          <a:p>
            <a:pPr algn="l"/>
            <a:r>
              <a:rPr lang="fr-FR" sz="2800" dirty="0" smtClean="0">
                <a:latin typeface="Book Antiqua" pitchFamily="18" charset="0"/>
              </a:rPr>
              <a:t>Optimalité de la monnaie unique dans le cas européen contestée</a:t>
            </a:r>
            <a:endParaRPr lang="fr-FR" sz="2800" dirty="0">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800" dirty="0" smtClean="0">
                <a:latin typeface="Book Antiqua" pitchFamily="18" charset="0"/>
              </a:rPr>
              <a:t>En 1999, 10 pays « abandonnent » leurs monnaies nationales pour construire une zone de monnaie unique (18 en 2014)</a:t>
            </a:r>
          </a:p>
          <a:p>
            <a:r>
              <a:rPr lang="fr-FR" sz="2800" dirty="0" smtClean="0">
                <a:latin typeface="Book Antiqua" pitchFamily="18" charset="0"/>
              </a:rPr>
              <a:t>La BCE est indépendante du pouvoir politique</a:t>
            </a:r>
          </a:p>
          <a:p>
            <a:pPr eaLnBrk="1" hangingPunct="1"/>
            <a:r>
              <a:rPr lang="en-US" sz="2800" dirty="0" smtClean="0">
                <a:latin typeface="Book Antiqua" pitchFamily="18" charset="0"/>
              </a:rPr>
              <a:t>L</a:t>
            </a:r>
            <a:r>
              <a:rPr lang="fr-FR" sz="2800" dirty="0" smtClean="0">
                <a:latin typeface="Book Antiqua" pitchFamily="18" charset="0"/>
              </a:rPr>
              <a:t>es politiques budgétaires demeurent du ressort national (souveraineté fiscale)</a:t>
            </a:r>
          </a:p>
          <a:p>
            <a:pPr eaLnBrk="1" hangingPunct="1"/>
            <a:r>
              <a:rPr lang="fr-FR" sz="2800" dirty="0" smtClean="0">
                <a:latin typeface="Book Antiqua" pitchFamily="18" charset="0"/>
              </a:rPr>
              <a:t>Dès 1999, convergence des taux d’intérêt sur dettes publiques (jusqu’alors très différenciés) : monnaie unique = dettes unifiées ?</a:t>
            </a:r>
          </a:p>
          <a:p>
            <a:endParaRPr lang="fr-FR" dirty="0"/>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16</a:t>
            </a:fld>
            <a:endParaRPr lang="fr-FR"/>
          </a:p>
        </p:txBody>
      </p:sp>
      <p:sp>
        <p:nvSpPr>
          <p:cNvPr id="2" name="Titre 1"/>
          <p:cNvSpPr>
            <a:spLocks noGrp="1"/>
          </p:cNvSpPr>
          <p:nvPr>
            <p:ph type="title"/>
          </p:nvPr>
        </p:nvSpPr>
        <p:spPr/>
        <p:txBody>
          <a:bodyPr/>
          <a:lstStyle/>
          <a:p>
            <a:r>
              <a:rPr lang="fr-FR" dirty="0" smtClean="0">
                <a:latin typeface="Book Antiqua" pitchFamily="18" charset="0"/>
              </a:rPr>
              <a:t>3) Vers la crise</a:t>
            </a:r>
            <a:endParaRPr lang="fr-FR" dirty="0">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stretch>
            <a:fillRect/>
          </a:stretch>
        </p:blipFill>
        <p:spPr>
          <a:xfrm>
            <a:off x="708931" y="1481138"/>
            <a:ext cx="7726137" cy="4525962"/>
          </a:xfrm>
        </p:spPr>
      </p:pic>
      <p:sp>
        <p:nvSpPr>
          <p:cNvPr id="4" name="Espace réservé du numéro de diapositive 3"/>
          <p:cNvSpPr>
            <a:spLocks noGrp="1"/>
          </p:cNvSpPr>
          <p:nvPr>
            <p:ph type="sldNum" sz="quarter" idx="12"/>
          </p:nvPr>
        </p:nvSpPr>
        <p:spPr/>
        <p:txBody>
          <a:bodyPr/>
          <a:lstStyle/>
          <a:p>
            <a:fld id="{43AD6880-65DC-4676-AE6C-6821DB205F32}" type="slidenum">
              <a:rPr lang="fr-FR" smtClean="0"/>
              <a:pPr/>
              <a:t>17</a:t>
            </a:fld>
            <a:endParaRPr lang="fr-FR" dirty="0"/>
          </a:p>
        </p:txBody>
      </p:sp>
      <p:sp>
        <p:nvSpPr>
          <p:cNvPr id="8" name="Titre 7"/>
          <p:cNvSpPr>
            <a:spLocks noGrp="1"/>
          </p:cNvSpPr>
          <p:nvPr>
            <p:ph type="title"/>
          </p:nvPr>
        </p:nvSpPr>
        <p:spPr/>
        <p:txBody>
          <a:bodyPr/>
          <a:lstStyle/>
          <a:p>
            <a:r>
              <a:rPr lang="fr-FR" sz="2400" dirty="0" smtClean="0"/>
              <a:t>Convergence puis divergence des taux sur les obligations souveraines (à 10 ans)</a:t>
            </a:r>
            <a:endParaRPr lang="fr-FR" dirty="0"/>
          </a:p>
        </p:txBody>
      </p:sp>
      <p:sp>
        <p:nvSpPr>
          <p:cNvPr id="6" name="Rectangle 5"/>
          <p:cNvSpPr/>
          <p:nvPr/>
        </p:nvSpPr>
        <p:spPr>
          <a:xfrm>
            <a:off x="4067944" y="6237312"/>
            <a:ext cx="4679486" cy="369332"/>
          </a:xfrm>
          <a:prstGeom prst="rect">
            <a:avLst/>
          </a:prstGeom>
          <a:ln w="9525" cmpd="sng">
            <a:solidFill>
              <a:schemeClr val="tx1"/>
            </a:solidFill>
          </a:ln>
        </p:spPr>
        <p:txBody>
          <a:bodyPr wrap="none">
            <a:spAutoFit/>
          </a:bodyPr>
          <a:lstStyle/>
          <a:p>
            <a:pPr>
              <a:buNone/>
            </a:pPr>
            <a:r>
              <a:rPr lang="fr-FR" b="1" dirty="0" smtClean="0">
                <a:solidFill>
                  <a:schemeClr val="tx2"/>
                </a:solidFill>
              </a:rPr>
              <a:t>-&gt; « Bonus » à l’endettement jusque 2009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1844824"/>
            <a:ext cx="6400800" cy="3793976"/>
          </a:xfrm>
        </p:spPr>
        <p:txBody>
          <a:bodyPr rtlCol="0">
            <a:normAutofit/>
          </a:bodyPr>
          <a:lstStyle/>
          <a:p>
            <a:pPr algn="l" eaLnBrk="1" fontAlgn="auto" hangingPunct="1">
              <a:spcAft>
                <a:spcPts val="0"/>
              </a:spcAft>
              <a:buFont typeface="Arial" pitchFamily="34" charset="0"/>
              <a:buNone/>
              <a:defRPr/>
            </a:pPr>
            <a:endParaRPr lang="fr-FR" dirty="0"/>
          </a:p>
        </p:txBody>
      </p:sp>
      <p:sp>
        <p:nvSpPr>
          <p:cNvPr id="4" name="Espace réservé du numéro de diapositive 3"/>
          <p:cNvSpPr>
            <a:spLocks noGrp="1"/>
          </p:cNvSpPr>
          <p:nvPr>
            <p:ph type="sldNum" sz="quarter" idx="12"/>
          </p:nvPr>
        </p:nvSpPr>
        <p:spPr/>
        <p:txBody>
          <a:bodyPr/>
          <a:lstStyle/>
          <a:p>
            <a:pPr>
              <a:defRPr/>
            </a:pPr>
            <a:fld id="{8525E46C-80B3-49FC-816B-9C05C0109FB4}" type="slidenum">
              <a:rPr lang="fr-FR" smtClean="0"/>
              <a:pPr>
                <a:defRPr/>
              </a:pPr>
              <a:t>18</a:t>
            </a:fld>
            <a:endParaRPr lang="fr-FR"/>
          </a:p>
        </p:txBody>
      </p:sp>
      <p:pic>
        <p:nvPicPr>
          <p:cNvPr id="2" name="Picture 2"/>
          <p:cNvPicPr>
            <a:picLocks noChangeAspect="1" noChangeArrowheads="1"/>
          </p:cNvPicPr>
          <p:nvPr/>
        </p:nvPicPr>
        <p:blipFill>
          <a:blip r:embed="rId2" cstate="print"/>
          <a:srcRect/>
          <a:stretch>
            <a:fillRect/>
          </a:stretch>
        </p:blipFill>
        <p:spPr bwMode="auto">
          <a:xfrm>
            <a:off x="755576" y="1340768"/>
            <a:ext cx="7776864" cy="4725144"/>
          </a:xfrm>
          <a:prstGeom prst="rect">
            <a:avLst/>
          </a:prstGeom>
          <a:noFill/>
          <a:ln w="9525">
            <a:noFill/>
            <a:miter lim="800000"/>
            <a:headEnd/>
            <a:tailEnd/>
          </a:ln>
        </p:spPr>
      </p:pic>
      <p:sp>
        <p:nvSpPr>
          <p:cNvPr id="5" name="Espace réservé du contenu 2"/>
          <p:cNvSpPr txBox="1">
            <a:spLocks/>
          </p:cNvSpPr>
          <p:nvPr/>
        </p:nvSpPr>
        <p:spPr bwMode="auto">
          <a:xfrm>
            <a:off x="395536" y="476672"/>
            <a:ext cx="822960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fr-FR" sz="3200" b="1" dirty="0" smtClean="0">
                <a:solidFill>
                  <a:schemeClr val="tx2"/>
                </a:solidFill>
                <a:effectLst>
                  <a:outerShdw blurRad="38100" dist="38100" dir="2700000" algn="tl">
                    <a:srgbClr val="000000">
                      <a:alpha val="43137"/>
                    </a:srgbClr>
                  </a:outerShdw>
                </a:effectLst>
                <a:latin typeface="+mn-lt"/>
              </a:rPr>
              <a:t>Sur fonds d</a:t>
            </a:r>
            <a:r>
              <a:rPr kumimoji="0" lang="fr-FR"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e divergences croissantes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1259632" y="1196752"/>
            <a:ext cx="6984776" cy="4176464"/>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19</a:t>
            </a:fld>
            <a:endParaRPr lang="fr-FR"/>
          </a:p>
        </p:txBody>
      </p:sp>
      <p:sp>
        <p:nvSpPr>
          <p:cNvPr id="6" name="Rectangle 5"/>
          <p:cNvSpPr/>
          <p:nvPr/>
        </p:nvSpPr>
        <p:spPr>
          <a:xfrm>
            <a:off x="2195736" y="476672"/>
            <a:ext cx="4572000" cy="707886"/>
          </a:xfrm>
          <a:prstGeom prst="rect">
            <a:avLst/>
          </a:prstGeom>
        </p:spPr>
        <p:txBody>
          <a:bodyPr>
            <a:spAutoFit/>
          </a:bodyPr>
          <a:lstStyle/>
          <a:p>
            <a:r>
              <a:rPr lang="fr-FR" sz="2000" dirty="0" smtClean="0">
                <a:solidFill>
                  <a:schemeClr val="tx2"/>
                </a:solidFill>
                <a:effectLst>
                  <a:outerShdw blurRad="38100" dist="38100" dir="2700000" algn="tl">
                    <a:srgbClr val="000000">
                      <a:alpha val="43137"/>
                    </a:srgbClr>
                  </a:outerShdw>
                </a:effectLst>
                <a:latin typeface="Century Gothic" pitchFamily="34" charset="0"/>
              </a:rPr>
              <a:t>A partir de 2009-2010 : « crise »…. avec apparition des </a:t>
            </a:r>
            <a:r>
              <a:rPr lang="fr-FR" sz="2000" i="1" dirty="0" err="1" smtClean="0">
                <a:solidFill>
                  <a:schemeClr val="tx2"/>
                </a:solidFill>
                <a:effectLst>
                  <a:outerShdw blurRad="38100" dist="38100" dir="2700000" algn="tl">
                    <a:srgbClr val="000000">
                      <a:alpha val="43137"/>
                    </a:srgbClr>
                  </a:outerShdw>
                </a:effectLst>
                <a:latin typeface="Century Gothic" pitchFamily="34" charset="0"/>
              </a:rPr>
              <a:t>spreads</a:t>
            </a:r>
            <a:r>
              <a:rPr lang="fr-FR" sz="2000" dirty="0" smtClean="0">
                <a:solidFill>
                  <a:schemeClr val="tx2"/>
                </a:solidFill>
                <a:effectLst>
                  <a:outerShdw blurRad="38100" dist="38100" dir="2700000" algn="tl">
                    <a:srgbClr val="000000">
                      <a:alpha val="43137"/>
                    </a:srgbClr>
                  </a:outerShdw>
                </a:effectLst>
                <a:latin typeface="Century Gothic"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latin typeface="Book Antiqua" pitchFamily="18" charset="0"/>
              </a:rPr>
              <a:t>Choix institutionnels à l’origine de l’instauration d’une monnaie unique en Europe</a:t>
            </a:r>
          </a:p>
          <a:p>
            <a:endParaRPr lang="fr-FR" dirty="0" smtClean="0">
              <a:latin typeface="Book Antiqua" pitchFamily="18" charset="0"/>
            </a:endParaRPr>
          </a:p>
          <a:p>
            <a:r>
              <a:rPr lang="fr-FR" dirty="0" smtClean="0">
                <a:latin typeface="Book Antiqua" pitchFamily="18" charset="0"/>
              </a:rPr>
              <a:t>Justifications théoriques et pratiques</a:t>
            </a:r>
          </a:p>
          <a:p>
            <a:endParaRPr lang="fr-FR" dirty="0" smtClean="0">
              <a:latin typeface="Book Antiqua" pitchFamily="18" charset="0"/>
            </a:endParaRPr>
          </a:p>
          <a:p>
            <a:r>
              <a:rPr lang="fr-FR" dirty="0" smtClean="0">
                <a:latin typeface="Book Antiqua" pitchFamily="18" charset="0"/>
              </a:rPr>
              <a:t>« Crise » depuis 2009-2010</a:t>
            </a:r>
          </a:p>
          <a:p>
            <a:endParaRPr lang="fr-FR" dirty="0" smtClean="0">
              <a:latin typeface="Book Antiqua" pitchFamily="18" charset="0"/>
            </a:endParaRPr>
          </a:p>
          <a:p>
            <a:r>
              <a:rPr lang="fr-FR" dirty="0" smtClean="0">
                <a:latin typeface="Book Antiqua" pitchFamily="18" charset="0"/>
              </a:rPr>
              <a:t>Sorties de crise ?</a:t>
            </a:r>
            <a:endParaRPr lang="fr-FR" dirty="0">
              <a:latin typeface="Book Antiqua" pitchFamily="18" charset="0"/>
            </a:endParaRPr>
          </a:p>
        </p:txBody>
      </p:sp>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a:t>
            </a:fld>
            <a:endParaRPr lang="fr-FR"/>
          </a:p>
        </p:txBody>
      </p:sp>
      <p:sp>
        <p:nvSpPr>
          <p:cNvPr id="4" name="Titre 3"/>
          <p:cNvSpPr>
            <a:spLocks noGrp="1"/>
          </p:cNvSpPr>
          <p:nvPr>
            <p:ph type="title"/>
          </p:nvPr>
        </p:nvSpPr>
        <p:spPr/>
        <p:txBody>
          <a:bodyPr/>
          <a:lstStyle/>
          <a:p>
            <a:r>
              <a:rPr lang="fr-FR" dirty="0" smtClean="0">
                <a:latin typeface="Book Antiqua" pitchFamily="18" charset="0"/>
              </a:rPr>
              <a:t>Objectif</a:t>
            </a:r>
            <a:endParaRPr lang="fr-F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20</a:t>
            </a:fld>
            <a:endParaRPr lang="fr-FR"/>
          </a:p>
        </p:txBody>
      </p:sp>
      <p:pic>
        <p:nvPicPr>
          <p:cNvPr id="5" name="Espace réservé du contenu 4" descr="L\'union bancaire, une avancée majeure mais encore imparfaite pour l\'Europe">
            <a:hlinkClick r:id="rId2"/>
          </p:cNvPr>
          <p:cNvPicPr>
            <a:picLocks noGrp="1" noChangeAspect="1" noChangeArrowheads="1"/>
          </p:cNvPicPr>
          <p:nvPr>
            <p:ph idx="1"/>
          </p:nvPr>
        </p:nvPicPr>
        <p:blipFill>
          <a:blip r:embed="rId3" cstate="print"/>
          <a:srcRect/>
          <a:stretch>
            <a:fillRect/>
          </a:stretch>
        </p:blipFill>
        <p:spPr bwMode="auto">
          <a:xfrm>
            <a:off x="395536" y="188640"/>
            <a:ext cx="4968552" cy="3960440"/>
          </a:xfrm>
          <a:prstGeom prst="rect">
            <a:avLst/>
          </a:prstGeom>
          <a:noFill/>
          <a:ln w="9525">
            <a:noFill/>
            <a:miter lim="800000"/>
            <a:headEnd/>
            <a:tailEnd/>
          </a:ln>
        </p:spPr>
      </p:pic>
      <p:pic>
        <p:nvPicPr>
          <p:cNvPr id="6" name="Image 6" descr="http://www.alternatives-economiques.fr/pics_bdd/article_options_visuel/A694016C.GIF">
            <a:hlinkClick r:id="rId4"/>
          </p:cNvPr>
          <p:cNvPicPr>
            <a:picLocks noChangeAspect="1" noChangeArrowheads="1"/>
          </p:cNvPicPr>
          <p:nvPr/>
        </p:nvPicPr>
        <p:blipFill>
          <a:blip r:embed="rId5" cstate="print"/>
          <a:srcRect/>
          <a:stretch>
            <a:fillRect/>
          </a:stretch>
        </p:blipFill>
        <p:spPr bwMode="auto">
          <a:xfrm>
            <a:off x="3851920" y="4149080"/>
            <a:ext cx="511175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redit ratings of euro zone countries"/>
          <p:cNvPicPr>
            <a:picLocks noGrp="1"/>
          </p:cNvPicPr>
          <p:nvPr>
            <p:ph idx="1"/>
          </p:nvPr>
        </p:nvPicPr>
        <p:blipFill>
          <a:blip r:embed="rId2" cstate="print"/>
          <a:srcRect/>
          <a:stretch>
            <a:fillRect/>
          </a:stretch>
        </p:blipFill>
        <p:spPr bwMode="auto">
          <a:xfrm>
            <a:off x="1907704" y="1340768"/>
            <a:ext cx="4608512" cy="4968552"/>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693A4C19-E9BC-48AB-924E-DE2ACB4348EF}" type="slidenum">
              <a:rPr lang="fr-FR" smtClean="0"/>
              <a:pPr/>
              <a:t>21</a:t>
            </a:fld>
            <a:endParaRPr lang="fr-FR"/>
          </a:p>
        </p:txBody>
      </p:sp>
      <p:sp>
        <p:nvSpPr>
          <p:cNvPr id="2" name="Titre 1"/>
          <p:cNvSpPr>
            <a:spLocks noGrp="1"/>
          </p:cNvSpPr>
          <p:nvPr>
            <p:ph type="title"/>
          </p:nvPr>
        </p:nvSpPr>
        <p:spPr>
          <a:xfrm>
            <a:off x="457200" y="274638"/>
            <a:ext cx="8229600" cy="922114"/>
          </a:xfrm>
        </p:spPr>
        <p:txBody>
          <a:bodyPr>
            <a:normAutofit/>
          </a:bodyPr>
          <a:lstStyle/>
          <a:p>
            <a:r>
              <a:rPr lang="en-US" sz="3200" dirty="0" smtClean="0"/>
              <a:t>Notations des pays de </a:t>
            </a:r>
            <a:r>
              <a:rPr lang="en-US" sz="3200" dirty="0" err="1" smtClean="0"/>
              <a:t>l’euro</a:t>
            </a:r>
            <a:r>
              <a:rPr lang="en-US" sz="3200" dirty="0" smtClean="0"/>
              <a:t>-zone </a:t>
            </a:r>
            <a:endParaRPr lang="fr-F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22</a:t>
            </a:fld>
            <a:endParaRPr lang="fr-FR"/>
          </a:p>
        </p:txBody>
      </p:sp>
      <p:sp>
        <p:nvSpPr>
          <p:cNvPr id="2" name="Titre 1"/>
          <p:cNvSpPr>
            <a:spLocks noGrp="1"/>
          </p:cNvSpPr>
          <p:nvPr>
            <p:ph type="title"/>
          </p:nvPr>
        </p:nvSpPr>
        <p:spPr>
          <a:xfrm>
            <a:off x="323528" y="274638"/>
            <a:ext cx="8568952" cy="1143000"/>
          </a:xfrm>
        </p:spPr>
        <p:txBody>
          <a:bodyPr>
            <a:normAutofit/>
          </a:bodyPr>
          <a:lstStyle/>
          <a:p>
            <a:pPr algn="l"/>
            <a:r>
              <a:rPr lang="fr-FR" sz="2400" b="1" dirty="0" smtClean="0"/>
              <a:t>Taux souverains des quatre grands pays de la zone euro</a:t>
            </a:r>
            <a:endParaRPr lang="fr-FR" sz="24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35598" y="1481138"/>
            <a:ext cx="7272804"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93A4C19-E9BC-48AB-924E-DE2ACB4348EF}" type="slidenum">
              <a:rPr lang="fr-FR" smtClean="0"/>
              <a:pPr/>
              <a:t>23</a:t>
            </a:fld>
            <a:endParaRPr lang="fr-FR"/>
          </a:p>
        </p:txBody>
      </p:sp>
      <p:sp>
        <p:nvSpPr>
          <p:cNvPr id="5" name="Espace réservé du contenu 4"/>
          <p:cNvSpPr>
            <a:spLocks noGrp="1"/>
          </p:cNvSpPr>
          <p:nvPr>
            <p:ph idx="1"/>
          </p:nvPr>
        </p:nvSpPr>
        <p:spPr/>
        <p:txBody>
          <a:bodyPr>
            <a:normAutofit lnSpcReduction="10000"/>
          </a:bodyPr>
          <a:lstStyle/>
          <a:p>
            <a:r>
              <a:rPr lang="fr-FR" dirty="0" smtClean="0">
                <a:latin typeface="Book Antiqua" pitchFamily="18" charset="0"/>
              </a:rPr>
              <a:t>Les pays « faibles » ne peuvent dévaluer</a:t>
            </a:r>
          </a:p>
          <a:p>
            <a:r>
              <a:rPr lang="fr-FR" dirty="0" smtClean="0">
                <a:latin typeface="Book Antiqua" pitchFamily="18" charset="0"/>
              </a:rPr>
              <a:t>Après « relances » en 2008-9, rigueur à partir de 2010 </a:t>
            </a:r>
          </a:p>
          <a:p>
            <a:pPr>
              <a:buNone/>
            </a:pPr>
            <a:r>
              <a:rPr lang="fr-FR" sz="2400" dirty="0" smtClean="0">
                <a:latin typeface="Book Antiqua" pitchFamily="18" charset="0"/>
              </a:rPr>
              <a:t>(G20 Toronto : victoire des « </a:t>
            </a:r>
            <a:r>
              <a:rPr lang="fr-FR" sz="2400" dirty="0" err="1" smtClean="0">
                <a:latin typeface="Book Antiqua" pitchFamily="18" charset="0"/>
              </a:rPr>
              <a:t>austériens</a:t>
            </a:r>
            <a:r>
              <a:rPr lang="fr-FR" sz="2400" dirty="0" smtClean="0">
                <a:latin typeface="Book Antiqua" pitchFamily="18" charset="0"/>
              </a:rPr>
              <a:t> » selon </a:t>
            </a:r>
            <a:r>
              <a:rPr lang="fr-FR" sz="2400" dirty="0" err="1" smtClean="0">
                <a:latin typeface="Book Antiqua" pitchFamily="18" charset="0"/>
              </a:rPr>
              <a:t>Krugman</a:t>
            </a:r>
            <a:r>
              <a:rPr lang="fr-FR" sz="2400" dirty="0" smtClean="0">
                <a:latin typeface="Book Antiqua" pitchFamily="18" charset="0"/>
              </a:rPr>
              <a:t>, surtout en Europe : </a:t>
            </a:r>
            <a:r>
              <a:rPr lang="fr-FR" sz="2400" dirty="0" err="1" smtClean="0">
                <a:latin typeface="Book Antiqua" pitchFamily="18" charset="0"/>
              </a:rPr>
              <a:t>Alesina</a:t>
            </a:r>
            <a:r>
              <a:rPr lang="fr-FR" sz="2400" dirty="0" smtClean="0">
                <a:latin typeface="Book Antiqua" pitchFamily="18" charset="0"/>
              </a:rPr>
              <a:t>, </a:t>
            </a:r>
            <a:r>
              <a:rPr lang="fr-FR" sz="2400" dirty="0" err="1" smtClean="0">
                <a:latin typeface="Book Antiqua" pitchFamily="18" charset="0"/>
              </a:rPr>
              <a:t>Rheinart</a:t>
            </a:r>
            <a:r>
              <a:rPr lang="fr-FR" sz="2400" dirty="0" smtClean="0">
                <a:latin typeface="Book Antiqua" pitchFamily="18" charset="0"/>
              </a:rPr>
              <a:t>/</a:t>
            </a:r>
            <a:r>
              <a:rPr lang="fr-FR" sz="2400" dirty="0" err="1" smtClean="0">
                <a:latin typeface="Book Antiqua" pitchFamily="18" charset="0"/>
              </a:rPr>
              <a:t>Rogoff</a:t>
            </a:r>
            <a:r>
              <a:rPr lang="fr-FR" sz="2400" dirty="0" smtClean="0">
                <a:latin typeface="Book Antiqua" pitchFamily="18" charset="0"/>
              </a:rPr>
              <a:t> </a:t>
            </a:r>
            <a:r>
              <a:rPr lang="fr-FR" sz="2400" dirty="0" err="1" smtClean="0">
                <a:latin typeface="Book Antiqua" pitchFamily="18" charset="0"/>
              </a:rPr>
              <a:t>etc</a:t>
            </a:r>
            <a:r>
              <a:rPr lang="fr-FR" sz="2400" dirty="0" smtClean="0">
                <a:latin typeface="Book Antiqua" pitchFamily="18" charset="0"/>
              </a:rPr>
              <a:t>…)</a:t>
            </a:r>
          </a:p>
          <a:p>
            <a:endParaRPr lang="fr-FR" dirty="0" smtClean="0">
              <a:latin typeface="Book Antiqua" pitchFamily="18" charset="0"/>
            </a:endParaRPr>
          </a:p>
          <a:p>
            <a:r>
              <a:rPr lang="fr-FR" dirty="0" smtClean="0">
                <a:latin typeface="Book Antiqua" pitchFamily="18" charset="0"/>
              </a:rPr>
              <a:t>Surveillance accrue :</a:t>
            </a:r>
          </a:p>
          <a:p>
            <a:pPr marL="109728" indent="0">
              <a:buNone/>
            </a:pPr>
            <a:r>
              <a:rPr lang="fr-FR" dirty="0" smtClean="0">
                <a:latin typeface="Book Antiqua" pitchFamily="18" charset="0"/>
              </a:rPr>
              <a:t>TSCG (« règle d’or »), semestre européen, procédures de déficit excessif….</a:t>
            </a:r>
          </a:p>
          <a:p>
            <a:r>
              <a:rPr lang="fr-FR" dirty="0" smtClean="0">
                <a:latin typeface="Book Antiqua" pitchFamily="18" charset="0"/>
              </a:rPr>
              <a:t>Pas d’approfondissement de l’intégration budgétaire ou fiscale</a:t>
            </a:r>
          </a:p>
          <a:p>
            <a:endParaRPr lang="fr-FR" sz="2400" dirty="0" smtClean="0">
              <a:latin typeface="Book Antiqua" pitchFamily="18" charset="0"/>
            </a:endParaRP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24</a:t>
            </a:fld>
            <a:endParaRPr lang="fr-FR"/>
          </a:p>
        </p:txBody>
      </p:sp>
      <p:pic>
        <p:nvPicPr>
          <p:cNvPr id="6" name="Espace réservé du contenu 5"/>
          <p:cNvPicPr>
            <a:picLocks noGrp="1"/>
          </p:cNvPicPr>
          <p:nvPr>
            <p:ph idx="1"/>
          </p:nvPr>
        </p:nvPicPr>
        <p:blipFill>
          <a:blip r:embed="rId2" cstate="print">
            <a:extLst>
              <a:ext uri="{28A0092B-C50C-407E-A947-70E740481C1C}">
                <a14:useLocalDpi xmlns:a14="http://schemas.microsoft.com/office/drawing/2010/main" val="0"/>
              </a:ext>
            </a:extLst>
          </a:blip>
          <a:srcRect t="-4106" b="-4106"/>
          <a:stretch>
            <a:fillRect/>
          </a:stretch>
        </p:blipFill>
        <p:spPr bwMode="auto">
          <a:xfrm>
            <a:off x="107504" y="980728"/>
            <a:ext cx="8784976" cy="4669978"/>
          </a:xfrm>
          <a:prstGeom prst="rect">
            <a:avLst/>
          </a:prstGeom>
          <a:noFill/>
          <a:ln>
            <a:noFill/>
          </a:ln>
        </p:spPr>
      </p:pic>
    </p:spTree>
    <p:extLst>
      <p:ext uri="{BB962C8B-B14F-4D97-AF65-F5344CB8AC3E}">
        <p14:creationId xmlns:p14="http://schemas.microsoft.com/office/powerpoint/2010/main" val="158438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cstate="print"/>
          <a:srcRect/>
          <a:stretch>
            <a:fillRect/>
          </a:stretch>
        </p:blipFill>
        <p:spPr bwMode="auto">
          <a:xfrm>
            <a:off x="1385887" y="1212056"/>
            <a:ext cx="6372225" cy="46101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FE6E36C-014F-47FC-86C3-D9EF2A935066}" type="slidenum">
              <a:rPr lang="fr-FR" smtClean="0"/>
              <a:pPr/>
              <a:t>25</a:t>
            </a:fld>
            <a:endParaRPr lang="fr-FR"/>
          </a:p>
        </p:txBody>
      </p:sp>
      <p:sp>
        <p:nvSpPr>
          <p:cNvPr id="4" name="Titre 1"/>
          <p:cNvSpPr>
            <a:spLocks noGrp="1"/>
          </p:cNvSpPr>
          <p:nvPr>
            <p:ph type="title"/>
          </p:nvPr>
        </p:nvSpPr>
        <p:spPr>
          <a:xfrm>
            <a:off x="457200" y="274638"/>
            <a:ext cx="8229600" cy="922114"/>
          </a:xfrm>
        </p:spPr>
        <p:txBody>
          <a:bodyPr/>
          <a:lstStyle/>
          <a:p>
            <a:pPr algn="l" eaLnBrk="1" fontAlgn="auto" hangingPunct="1">
              <a:spcAft>
                <a:spcPts val="0"/>
              </a:spcAft>
              <a:defRPr/>
            </a:pPr>
            <a:r>
              <a:rPr lang="fr-FR" sz="2800" dirty="0" smtClean="0">
                <a:latin typeface="Book Antiqua" pitchFamily="18" charset="0"/>
              </a:rPr>
              <a:t>4</a:t>
            </a:r>
            <a:r>
              <a:rPr lang="fr-FR" sz="2800" b="1" dirty="0" smtClean="0">
                <a:latin typeface="Book Antiqua" pitchFamily="18" charset="0"/>
              </a:rPr>
              <a:t>) </a:t>
            </a:r>
            <a:r>
              <a:rPr lang="fr-FR" sz="2800" dirty="0" smtClean="0">
                <a:latin typeface="Book Antiqua" pitchFamily="18" charset="0"/>
              </a:rPr>
              <a:t>Vers q</a:t>
            </a:r>
            <a:r>
              <a:rPr lang="fr-FR" sz="2800" b="1" dirty="0" smtClean="0">
                <a:latin typeface="Book Antiqua" pitchFamily="18" charset="0"/>
              </a:rPr>
              <a:t>uelle(s) sortie(s) de crise ?</a:t>
            </a:r>
            <a:r>
              <a:rPr lang="fr-FR" sz="2400" dirty="0" smtClean="0">
                <a:latin typeface="Book Antiqua" pitchFamily="18" charset="0"/>
              </a:rPr>
              <a:t/>
            </a:r>
            <a:br>
              <a:rPr lang="fr-FR" sz="2400" dirty="0" smtClean="0">
                <a:latin typeface="Book Antiqua" pitchFamily="18" charset="0"/>
              </a:rPr>
            </a:br>
            <a:endParaRPr lang="fr-FR" sz="2400" dirty="0" smtClean="0">
              <a:latin typeface="Book Antiqu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26</a:t>
            </a:fld>
            <a:endParaRPr lang="fr-FR"/>
          </a:p>
        </p:txBody>
      </p:sp>
      <p:sp>
        <p:nvSpPr>
          <p:cNvPr id="4" name="Titre 3"/>
          <p:cNvSpPr>
            <a:spLocks noGrp="1"/>
          </p:cNvSpPr>
          <p:nvPr>
            <p:ph type="title"/>
          </p:nvPr>
        </p:nvSpPr>
        <p:spPr/>
        <p:txBody>
          <a:bodyPr>
            <a:normAutofit/>
          </a:bodyPr>
          <a:lstStyle/>
          <a:p>
            <a:r>
              <a:rPr lang="fr-FR" sz="2400" dirty="0" smtClean="0">
                <a:latin typeface="Book Antiqua" pitchFamily="18" charset="0"/>
              </a:rPr>
              <a:t>Conflits d’intérêts et d’objectifs entre les acteurs </a:t>
            </a:r>
            <a:br>
              <a:rPr lang="fr-FR" sz="2400" dirty="0" smtClean="0">
                <a:latin typeface="Book Antiqua" pitchFamily="18" charset="0"/>
              </a:rPr>
            </a:br>
            <a:r>
              <a:rPr lang="fr-FR" sz="2400" dirty="0" smtClean="0">
                <a:latin typeface="Book Antiqua" pitchFamily="18" charset="0"/>
              </a:rPr>
              <a:t>					</a:t>
            </a:r>
            <a:r>
              <a:rPr lang="fr-FR" sz="1400" dirty="0" smtClean="0">
                <a:latin typeface="Book Antiqua" pitchFamily="18" charset="0"/>
              </a:rPr>
              <a:t>(Boyer, </a:t>
            </a:r>
            <a:r>
              <a:rPr lang="fr-FR" sz="1400" i="1" dirty="0" smtClean="0">
                <a:latin typeface="Book Antiqua" pitchFamily="18" charset="0"/>
              </a:rPr>
              <a:t>L’économie politique</a:t>
            </a:r>
            <a:r>
              <a:rPr lang="fr-FR" sz="1400" dirty="0" smtClean="0">
                <a:latin typeface="Book Antiqua" pitchFamily="18" charset="0"/>
              </a:rPr>
              <a:t>, 1, 2014)</a:t>
            </a:r>
            <a:endParaRPr lang="fr-FR" sz="1400" dirty="0">
              <a:latin typeface="Book Antiqua"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1481138"/>
            <a:ext cx="8424936" cy="5044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76672"/>
            <a:ext cx="8229600" cy="5530619"/>
          </a:xfrm>
        </p:spPr>
        <p:txBody>
          <a:bodyPr>
            <a:normAutofit/>
          </a:bodyPr>
          <a:lstStyle/>
          <a:p>
            <a:pPr>
              <a:buNone/>
            </a:pPr>
            <a:r>
              <a:rPr lang="fr-FR" dirty="0" smtClean="0">
                <a:latin typeface="Book Antiqua" pitchFamily="18" charset="0"/>
              </a:rPr>
              <a:t>Réactions institutionnelles au sein de la zone :</a:t>
            </a:r>
          </a:p>
          <a:p>
            <a:r>
              <a:rPr lang="fr-FR" dirty="0" smtClean="0">
                <a:latin typeface="Book Antiqua" pitchFamily="18" charset="0"/>
              </a:rPr>
              <a:t>F.E.S.F. (mai 2010) puis M.E.S. (2012) : fonds commun de créance. Sans </a:t>
            </a:r>
            <a:r>
              <a:rPr lang="fr-FR" i="1" dirty="0" err="1" smtClean="0">
                <a:latin typeface="Book Antiqua" pitchFamily="18" charset="0"/>
              </a:rPr>
              <a:t>eurobonds</a:t>
            </a:r>
            <a:endParaRPr lang="fr-FR" i="1" dirty="0" smtClean="0">
              <a:latin typeface="Book Antiqua" pitchFamily="18" charset="0"/>
            </a:endParaRPr>
          </a:p>
          <a:p>
            <a:r>
              <a:rPr lang="fr-FR" dirty="0" smtClean="0">
                <a:latin typeface="Book Antiqua" pitchFamily="18" charset="0"/>
              </a:rPr>
              <a:t>Union bancaire</a:t>
            </a:r>
          </a:p>
          <a:p>
            <a:pPr>
              <a:buNone/>
            </a:pPr>
            <a:endParaRPr lang="fr-FR" dirty="0" smtClean="0">
              <a:latin typeface="Book Antiqua" pitchFamily="18" charset="0"/>
            </a:endParaRPr>
          </a:p>
          <a:p>
            <a:pPr>
              <a:buNone/>
            </a:pPr>
            <a:endParaRPr lang="fr-FR" dirty="0" smtClean="0">
              <a:latin typeface="Book Antiqua" pitchFamily="18" charset="0"/>
            </a:endParaRPr>
          </a:p>
          <a:p>
            <a:pPr>
              <a:buNone/>
            </a:pPr>
            <a:endParaRPr lang="fr-FR" dirty="0" smtClean="0">
              <a:latin typeface="Book Antiqua" pitchFamily="18" charset="0"/>
            </a:endParaRPr>
          </a:p>
        </p:txBody>
      </p:sp>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27</a:t>
            </a:fld>
            <a:endParaRPr lang="fr-FR"/>
          </a:p>
        </p:txBody>
      </p:sp>
      <p:pic>
        <p:nvPicPr>
          <p:cNvPr id="4" name="Picture 2"/>
          <p:cNvPicPr>
            <a:picLocks noChangeAspect="1" noChangeArrowheads="1"/>
          </p:cNvPicPr>
          <p:nvPr/>
        </p:nvPicPr>
        <p:blipFill>
          <a:blip r:embed="rId2" cstate="print"/>
          <a:srcRect/>
          <a:stretch>
            <a:fillRect/>
          </a:stretch>
        </p:blipFill>
        <p:spPr bwMode="auto">
          <a:xfrm>
            <a:off x="6444208" y="2132856"/>
            <a:ext cx="2447562" cy="3672408"/>
          </a:xfrm>
          <a:prstGeom prst="rect">
            <a:avLst/>
          </a:prstGeom>
          <a:noFill/>
          <a:ln w="9525">
            <a:noFill/>
            <a:miter lim="800000"/>
            <a:headEnd/>
            <a:tailEnd/>
          </a:ln>
        </p:spPr>
      </p:pic>
      <p:pic>
        <p:nvPicPr>
          <p:cNvPr id="5" name="Image 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348880"/>
            <a:ext cx="5756910" cy="365569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latin typeface="Book Antiqua" pitchFamily="18" charset="0"/>
              </a:rPr>
              <a:t>Scénario </a:t>
            </a:r>
            <a:r>
              <a:rPr lang="fr-FR" dirty="0">
                <a:latin typeface="Book Antiqua" pitchFamily="18" charset="0"/>
              </a:rPr>
              <a:t>japonais ?</a:t>
            </a:r>
            <a:br>
              <a:rPr lang="fr-FR" dirty="0">
                <a:latin typeface="Book Antiqua" pitchFamily="18" charset="0"/>
              </a:rPr>
            </a:br>
            <a:endParaRPr lang="fr-FR" dirty="0" smtClean="0">
              <a:latin typeface="Book Antiqua" pitchFamily="18" charset="0"/>
            </a:endParaRPr>
          </a:p>
          <a:p>
            <a:r>
              <a:rPr lang="fr-FR" dirty="0" smtClean="0">
                <a:latin typeface="Book Antiqua" pitchFamily="18" charset="0"/>
              </a:rPr>
              <a:t>Dislocation </a:t>
            </a:r>
            <a:r>
              <a:rPr lang="fr-FR" dirty="0">
                <a:latin typeface="Book Antiqua" pitchFamily="18" charset="0"/>
              </a:rPr>
              <a:t>étendue ou limitée ?</a:t>
            </a:r>
            <a:br>
              <a:rPr lang="fr-FR" dirty="0">
                <a:latin typeface="Book Antiqua" pitchFamily="18" charset="0"/>
              </a:rPr>
            </a:br>
            <a:r>
              <a:rPr lang="fr-FR" dirty="0">
                <a:latin typeface="Book Antiqua" pitchFamily="18" charset="0"/>
              </a:rPr>
              <a:t>	-&gt; Scénario argentin ?</a:t>
            </a:r>
            <a:br>
              <a:rPr lang="fr-FR" dirty="0">
                <a:latin typeface="Book Antiqua" pitchFamily="18" charset="0"/>
              </a:rPr>
            </a:br>
            <a:endParaRPr lang="fr-FR" dirty="0" smtClean="0">
              <a:latin typeface="Book Antiqua" pitchFamily="18" charset="0"/>
            </a:endParaRPr>
          </a:p>
          <a:p>
            <a:r>
              <a:rPr lang="fr-FR" dirty="0" smtClean="0">
                <a:latin typeface="Book Antiqua" pitchFamily="18" charset="0"/>
              </a:rPr>
              <a:t>«</a:t>
            </a:r>
            <a:r>
              <a:rPr lang="fr-FR" dirty="0">
                <a:latin typeface="Book Antiqua" pitchFamily="18" charset="0"/>
              </a:rPr>
              <a:t> Moment </a:t>
            </a:r>
            <a:r>
              <a:rPr lang="fr-FR" dirty="0" err="1">
                <a:latin typeface="Book Antiqua" pitchFamily="18" charset="0"/>
              </a:rPr>
              <a:t>hamiltonien</a:t>
            </a:r>
            <a:r>
              <a:rPr lang="fr-FR" dirty="0">
                <a:latin typeface="Book Antiqua" pitchFamily="18" charset="0"/>
              </a:rPr>
              <a:t> » ?</a:t>
            </a:r>
            <a:br>
              <a:rPr lang="fr-FR" dirty="0">
                <a:latin typeface="Book Antiqua" pitchFamily="18" charset="0"/>
              </a:rPr>
            </a:br>
            <a:endParaRPr lang="fr-FR" dirty="0"/>
          </a:p>
        </p:txBody>
      </p:sp>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28</a:t>
            </a:fld>
            <a:endParaRPr lang="fr-FR"/>
          </a:p>
        </p:txBody>
      </p:sp>
      <p:sp>
        <p:nvSpPr>
          <p:cNvPr id="4" name="Titre 3"/>
          <p:cNvSpPr>
            <a:spLocks noGrp="1"/>
          </p:cNvSpPr>
          <p:nvPr>
            <p:ph type="title"/>
          </p:nvPr>
        </p:nvSpPr>
        <p:spPr/>
        <p:txBody>
          <a:bodyPr>
            <a:normAutofit/>
          </a:bodyPr>
          <a:lstStyle/>
          <a:p>
            <a:r>
              <a:rPr lang="fr-FR" dirty="0"/>
              <a:t> </a:t>
            </a:r>
            <a:r>
              <a:rPr lang="fr-FR" dirty="0" smtClean="0">
                <a:latin typeface="Book Antiqua" pitchFamily="18" charset="0"/>
              </a:rPr>
              <a:t>Scenarii à plus long terme ?</a:t>
            </a:r>
            <a:endParaRPr lang="fr-FR" dirty="0"/>
          </a:p>
        </p:txBody>
      </p:sp>
    </p:spTree>
    <p:extLst>
      <p:ext uri="{BB962C8B-B14F-4D97-AF65-F5344CB8AC3E}">
        <p14:creationId xmlns:p14="http://schemas.microsoft.com/office/powerpoint/2010/main" val="111531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29</a:t>
            </a:fld>
            <a:endParaRPr lang="fr-FR"/>
          </a:p>
        </p:txBody>
      </p:sp>
      <p:sp>
        <p:nvSpPr>
          <p:cNvPr id="4" name="Titre 3"/>
          <p:cNvSpPr>
            <a:spLocks noGrp="1"/>
          </p:cNvSpPr>
          <p:nvPr>
            <p:ph type="title"/>
          </p:nvPr>
        </p:nvSpPr>
        <p:spPr>
          <a:xfrm>
            <a:off x="457200" y="274638"/>
            <a:ext cx="8229600" cy="1498178"/>
          </a:xfrm>
        </p:spPr>
        <p:txBody>
          <a:bodyPr>
            <a:normAutofit/>
          </a:bodyPr>
          <a:lstStyle/>
          <a:p>
            <a:r>
              <a:rPr lang="fr-FR" sz="3200" dirty="0" smtClean="0">
                <a:latin typeface="Book Antiqua" pitchFamily="18" charset="0"/>
              </a:rPr>
              <a:t>(i) Scénario japonais ?</a:t>
            </a:r>
            <a:r>
              <a:rPr lang="fr-FR" dirty="0" smtClean="0">
                <a:latin typeface="Book Antiqua" pitchFamily="18" charset="0"/>
              </a:rPr>
              <a:t/>
            </a:r>
            <a:br>
              <a:rPr lang="fr-FR" dirty="0" smtClean="0">
                <a:latin typeface="Book Antiqua" pitchFamily="18" charset="0"/>
              </a:rPr>
            </a:br>
            <a:r>
              <a:rPr lang="fr-FR" sz="2200" dirty="0" smtClean="0">
                <a:effectLst/>
                <a:latin typeface="Book Antiqua" pitchFamily="18" charset="0"/>
              </a:rPr>
              <a:t>Evolution de la dette publique dans des pays ayant dépassé l’équivalent de 100 % du PIB</a:t>
            </a:r>
            <a:endParaRPr lang="fr-FR" dirty="0">
              <a:latin typeface="Book Antiqua" pitchFamily="18" charset="0"/>
            </a:endParaRPr>
          </a:p>
        </p:txBody>
      </p:sp>
      <p:pic>
        <p:nvPicPr>
          <p:cNvPr id="5" name="Image 3" descr="http://www.alternatives-economiques.fr/pics_bdd/article_options_visuel/A318048D.GIF"/>
          <p:cNvPicPr>
            <a:picLocks noGrp="1" noChangeAspect="1" noChangeArrowheads="1"/>
          </p:cNvPicPr>
          <p:nvPr>
            <p:ph idx="1"/>
          </p:nvPr>
        </p:nvPicPr>
        <p:blipFill>
          <a:blip r:embed="rId2" cstate="print"/>
          <a:srcRect/>
          <a:stretch>
            <a:fillRect/>
          </a:stretch>
        </p:blipFill>
        <p:spPr bwMode="auto">
          <a:xfrm>
            <a:off x="1259632" y="2086768"/>
            <a:ext cx="6840760" cy="4222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3</a:t>
            </a:fld>
            <a:endParaRPr lang="fr-FR"/>
          </a:p>
        </p:txBody>
      </p:sp>
      <p:pic>
        <p:nvPicPr>
          <p:cNvPr id="5" name="Espace réservé du contenu 4"/>
          <p:cNvPicPr>
            <a:picLocks noGrp="1"/>
          </p:cNvPicPr>
          <p:nvPr>
            <p:ph idx="1"/>
          </p:nvPr>
        </p:nvPicPr>
        <p:blipFill>
          <a:blip r:embed="rId2">
            <a:extLst>
              <a:ext uri="{28A0092B-C50C-407E-A947-70E740481C1C}">
                <a14:useLocalDpi xmlns:a14="http://schemas.microsoft.com/office/drawing/2010/main" val="0"/>
              </a:ext>
            </a:extLst>
          </a:blip>
          <a:srcRect l="-26393" r="-26393"/>
          <a:stretch>
            <a:fillRect/>
          </a:stretch>
        </p:blipFill>
        <p:spPr bwMode="auto">
          <a:xfrm>
            <a:off x="457200" y="548681"/>
            <a:ext cx="8229600" cy="5458420"/>
          </a:xfrm>
          <a:prstGeom prst="rect">
            <a:avLst/>
          </a:prstGeom>
          <a:noFill/>
          <a:ln>
            <a:noFill/>
          </a:ln>
        </p:spPr>
      </p:pic>
    </p:spTree>
    <p:extLst>
      <p:ext uri="{BB962C8B-B14F-4D97-AF65-F5344CB8AC3E}">
        <p14:creationId xmlns:p14="http://schemas.microsoft.com/office/powerpoint/2010/main" val="190099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941168"/>
            <a:ext cx="8229600" cy="1066123"/>
          </a:xfrm>
        </p:spPr>
        <p:txBody>
          <a:bodyPr>
            <a:normAutofit fontScale="92500" lnSpcReduction="20000"/>
          </a:bodyPr>
          <a:lstStyle/>
          <a:p>
            <a:pPr>
              <a:buNone/>
            </a:pPr>
            <a:endParaRPr lang="fr-FR" i="1" dirty="0" smtClean="0">
              <a:latin typeface="Book Antiqua" pitchFamily="18" charset="0"/>
            </a:endParaRPr>
          </a:p>
          <a:p>
            <a:r>
              <a:rPr lang="fr-FR" dirty="0" smtClean="0">
                <a:latin typeface="Book Antiqua" pitchFamily="18" charset="0"/>
              </a:rPr>
              <a:t>Solutions : BCE : rachat de titres de dette publique, injection de liquidités vers les banques</a:t>
            </a:r>
            <a:endParaRPr lang="fr-FR" dirty="0">
              <a:latin typeface="Book Antiqua" pitchFamily="18" charset="0"/>
            </a:endParaRPr>
          </a:p>
        </p:txBody>
      </p:sp>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30</a:t>
            </a:fld>
            <a:endParaRPr lang="fr-FR"/>
          </a:p>
        </p:txBody>
      </p:sp>
      <p:sp>
        <p:nvSpPr>
          <p:cNvPr id="4" name="Titre 3"/>
          <p:cNvSpPr>
            <a:spLocks noGrp="1"/>
          </p:cNvSpPr>
          <p:nvPr>
            <p:ph type="title"/>
          </p:nvPr>
        </p:nvSpPr>
        <p:spPr>
          <a:xfrm>
            <a:off x="457200" y="274638"/>
            <a:ext cx="8229600" cy="922114"/>
          </a:xfrm>
        </p:spPr>
        <p:txBody>
          <a:bodyPr>
            <a:normAutofit/>
          </a:bodyPr>
          <a:lstStyle/>
          <a:p>
            <a:r>
              <a:rPr lang="fr-FR" sz="2800" dirty="0" smtClean="0">
                <a:latin typeface="Book Antiqua" pitchFamily="18" charset="0"/>
              </a:rPr>
              <a:t>(i) Déflation/« Trappe à liquidités »</a:t>
            </a:r>
            <a:endParaRPr lang="fr-FR" sz="2800" dirty="0"/>
          </a:p>
        </p:txBody>
      </p:sp>
      <p:pic>
        <p:nvPicPr>
          <p:cNvPr id="1027" name="Picture 3"/>
          <p:cNvPicPr>
            <a:picLocks noChangeAspect="1" noChangeArrowheads="1"/>
          </p:cNvPicPr>
          <p:nvPr/>
        </p:nvPicPr>
        <p:blipFill>
          <a:blip r:embed="rId2" cstate="print"/>
          <a:srcRect/>
          <a:stretch>
            <a:fillRect/>
          </a:stretch>
        </p:blipFill>
        <p:spPr bwMode="auto">
          <a:xfrm>
            <a:off x="1403648" y="1340768"/>
            <a:ext cx="7014220" cy="3888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76672"/>
            <a:ext cx="8229600" cy="5530619"/>
          </a:xfrm>
        </p:spPr>
        <p:txBody>
          <a:bodyPr>
            <a:normAutofit fontScale="92500" lnSpcReduction="10000"/>
          </a:bodyPr>
          <a:lstStyle/>
          <a:p>
            <a:pPr>
              <a:buNone/>
            </a:pPr>
            <a:r>
              <a:rPr lang="fr-FR" sz="2800" b="1" dirty="0" smtClean="0">
                <a:solidFill>
                  <a:schemeClr val="tx2"/>
                </a:solidFill>
                <a:effectLst>
                  <a:outerShdw blurRad="38100" dist="38100" dir="2700000" algn="tl">
                    <a:srgbClr val="000000">
                      <a:alpha val="43137"/>
                    </a:srgbClr>
                  </a:outerShdw>
                </a:effectLst>
                <a:latin typeface="Book Antiqua" pitchFamily="18" charset="0"/>
              </a:rPr>
              <a:t>(ii) Fragmentation/éclatement</a:t>
            </a:r>
          </a:p>
          <a:p>
            <a:pPr>
              <a:buNone/>
            </a:pPr>
            <a:endParaRPr lang="fr-FR" sz="2000" b="1" dirty="0" smtClean="0">
              <a:latin typeface="Book Antiqua" pitchFamily="18" charset="0"/>
            </a:endParaRPr>
          </a:p>
          <a:p>
            <a:pPr>
              <a:buNone/>
            </a:pPr>
            <a:r>
              <a:rPr lang="fr-FR" sz="2000" b="1" dirty="0" smtClean="0">
                <a:latin typeface="Book Antiqua" pitchFamily="18" charset="0"/>
              </a:rPr>
              <a:t>Sortie :</a:t>
            </a:r>
          </a:p>
          <a:p>
            <a:pPr>
              <a:buFontTx/>
              <a:buChar char="-"/>
            </a:pPr>
            <a:r>
              <a:rPr lang="fr-FR" sz="2000" b="1" dirty="0" smtClean="0">
                <a:latin typeface="Book Antiqua" pitchFamily="18" charset="0"/>
              </a:rPr>
              <a:t>Grèce, Chypre… ?</a:t>
            </a:r>
          </a:p>
          <a:p>
            <a:pPr>
              <a:buNone/>
            </a:pPr>
            <a:r>
              <a:rPr lang="fr-FR" sz="2000" dirty="0" smtClean="0">
                <a:latin typeface="Book Antiqua" pitchFamily="18" charset="0"/>
              </a:rPr>
              <a:t>Avantages : autonomie monétaire, dévaluation</a:t>
            </a:r>
          </a:p>
          <a:p>
            <a:pPr>
              <a:buNone/>
            </a:pPr>
            <a:r>
              <a:rPr lang="fr-FR" sz="2000" dirty="0" smtClean="0">
                <a:latin typeface="Book Antiqua" pitchFamily="18" charset="0"/>
              </a:rPr>
              <a:t>Problèmes :</a:t>
            </a:r>
          </a:p>
          <a:p>
            <a:pPr>
              <a:buFontTx/>
              <a:buChar char="-"/>
            </a:pPr>
            <a:r>
              <a:rPr lang="fr-FR" sz="2000" dirty="0" smtClean="0">
                <a:latin typeface="Book Antiqua" pitchFamily="18" charset="0"/>
              </a:rPr>
              <a:t>débouchés en termes d’exportation ?</a:t>
            </a:r>
          </a:p>
          <a:p>
            <a:pPr>
              <a:buFontTx/>
              <a:buChar char="-"/>
            </a:pPr>
            <a:r>
              <a:rPr lang="fr-FR" sz="2000" dirty="0" smtClean="0">
                <a:latin typeface="Book Antiqua" pitchFamily="18" charset="0"/>
              </a:rPr>
              <a:t>risque de contagion au sein de la zone euro</a:t>
            </a:r>
          </a:p>
          <a:p>
            <a:pPr>
              <a:buFontTx/>
              <a:buChar char="-"/>
            </a:pPr>
            <a:endParaRPr lang="fr-FR" sz="2000" dirty="0" smtClean="0">
              <a:latin typeface="Book Antiqua" pitchFamily="18" charset="0"/>
            </a:endParaRPr>
          </a:p>
          <a:p>
            <a:pPr>
              <a:buNone/>
            </a:pPr>
            <a:r>
              <a:rPr lang="fr-FR" sz="2000" dirty="0" smtClean="0">
                <a:latin typeface="Book Antiqua" pitchFamily="18" charset="0"/>
              </a:rPr>
              <a:t>-</a:t>
            </a:r>
            <a:r>
              <a:rPr lang="fr-FR" sz="2000" b="1" dirty="0" smtClean="0">
                <a:latin typeface="Book Antiqua" pitchFamily="18" charset="0"/>
              </a:rPr>
              <a:t> Allemagne ? </a:t>
            </a:r>
            <a:r>
              <a:rPr lang="fr-FR" sz="2000" dirty="0" smtClean="0">
                <a:latin typeface="Book Antiqua" pitchFamily="18" charset="0"/>
              </a:rPr>
              <a:t>(</a:t>
            </a:r>
            <a:r>
              <a:rPr lang="fr-FR" sz="2000" dirty="0" err="1" smtClean="0">
                <a:latin typeface="Book Antiqua" pitchFamily="18" charset="0"/>
              </a:rPr>
              <a:t>Natixis</a:t>
            </a:r>
            <a:r>
              <a:rPr lang="fr-FR" sz="2000" dirty="0" smtClean="0">
                <a:latin typeface="Book Antiqua" pitchFamily="18" charset="0"/>
              </a:rPr>
              <a:t>, fin 2013 : « les conditions macroéconomiques d’une union monétaire entre l’Allemagne et le reste de la zone euro ne sont pas réunies »)</a:t>
            </a:r>
          </a:p>
          <a:p>
            <a:pPr>
              <a:buNone/>
            </a:pPr>
            <a:r>
              <a:rPr lang="fr-FR" sz="2000" dirty="0" smtClean="0">
                <a:latin typeface="Book Antiqua" pitchFamily="18" charset="0"/>
              </a:rPr>
              <a:t>· asymétrie des cycles </a:t>
            </a:r>
          </a:p>
          <a:p>
            <a:pPr>
              <a:buNone/>
            </a:pPr>
            <a:r>
              <a:rPr lang="fr-FR" sz="2000" dirty="0" smtClean="0">
                <a:latin typeface="Book Antiqua" pitchFamily="18" charset="0"/>
              </a:rPr>
              <a:t>· lien commercial s’affaiblissant entre l’Allemagne et le reste de la zone </a:t>
            </a:r>
          </a:p>
          <a:p>
            <a:pPr>
              <a:buNone/>
            </a:pPr>
            <a:r>
              <a:rPr lang="fr-FR" sz="2000" dirty="0" smtClean="0">
                <a:latin typeface="Book Antiqua" pitchFamily="18" charset="0"/>
              </a:rPr>
              <a:t>· asymétries structurelles (structure sectorielle, démographie et épargne, marché du travail) </a:t>
            </a:r>
          </a:p>
          <a:p>
            <a:pPr>
              <a:buNone/>
            </a:pPr>
            <a:r>
              <a:rPr lang="fr-FR" sz="2000" dirty="0" smtClean="0">
                <a:latin typeface="Book Antiqua" pitchFamily="18" charset="0"/>
              </a:rPr>
              <a:t>· besoins différents en ce qui concerne le taux de change réel</a:t>
            </a:r>
          </a:p>
          <a:p>
            <a:pPr>
              <a:buNone/>
            </a:pPr>
            <a:endParaRPr lang="fr-FR" sz="2000" dirty="0" smtClean="0">
              <a:latin typeface="Book Antiqua" pitchFamily="18" charset="0"/>
            </a:endParaRPr>
          </a:p>
        </p:txBody>
      </p:sp>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32</a:t>
            </a:fld>
            <a:endParaRPr lang="fr-FR"/>
          </a:p>
        </p:txBody>
      </p:sp>
      <p:sp>
        <p:nvSpPr>
          <p:cNvPr id="4" name="Titre 3"/>
          <p:cNvSpPr>
            <a:spLocks noGrp="1"/>
          </p:cNvSpPr>
          <p:nvPr>
            <p:ph type="title"/>
          </p:nvPr>
        </p:nvSpPr>
        <p:spPr>
          <a:xfrm>
            <a:off x="457200" y="274638"/>
            <a:ext cx="8435280" cy="1143000"/>
          </a:xfrm>
        </p:spPr>
        <p:txBody>
          <a:bodyPr>
            <a:normAutofit/>
          </a:bodyPr>
          <a:lstStyle/>
          <a:p>
            <a:r>
              <a:rPr lang="fr-FR" sz="2400" dirty="0" smtClean="0"/>
              <a:t>(ii) Dévaluation « interne » : compétitivité mesurée par les coûts unitaires du travail</a:t>
            </a:r>
            <a:endParaRPr lang="fr-FR"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26490" y="1481138"/>
            <a:ext cx="7291019" cy="4684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sz="2600" dirty="0" smtClean="0">
                <a:latin typeface="Book Antiqua" pitchFamily="18" charset="0"/>
              </a:rPr>
              <a:t>« Caisse d’émission » en 1991 (1USD = 1peso)</a:t>
            </a:r>
          </a:p>
          <a:p>
            <a:pPr>
              <a:buNone/>
            </a:pPr>
            <a:r>
              <a:rPr lang="fr-FR" sz="2600" dirty="0" smtClean="0">
                <a:latin typeface="Book Antiqua" pitchFamily="18" charset="0"/>
              </a:rPr>
              <a:t>- dévaluation du réal brésilien en 1999, chute des exportations argentines, « </a:t>
            </a:r>
            <a:r>
              <a:rPr lang="fr-FR" sz="2600" i="1" dirty="0" err="1" smtClean="0">
                <a:latin typeface="Book Antiqua" pitchFamily="18" charset="0"/>
              </a:rPr>
              <a:t>credit</a:t>
            </a:r>
            <a:r>
              <a:rPr lang="fr-FR" sz="2600" i="1" dirty="0" smtClean="0">
                <a:latin typeface="Book Antiqua" pitchFamily="18" charset="0"/>
              </a:rPr>
              <a:t> </a:t>
            </a:r>
            <a:r>
              <a:rPr lang="fr-FR" sz="2600" i="1" dirty="0" err="1" smtClean="0">
                <a:latin typeface="Book Antiqua" pitchFamily="18" charset="0"/>
              </a:rPr>
              <a:t>crunch</a:t>
            </a:r>
            <a:r>
              <a:rPr lang="fr-FR" sz="2600" dirty="0" smtClean="0">
                <a:latin typeface="Book Antiqua" pitchFamily="18" charset="0"/>
              </a:rPr>
              <a:t> » : récession</a:t>
            </a:r>
          </a:p>
          <a:p>
            <a:pPr>
              <a:buNone/>
            </a:pPr>
            <a:r>
              <a:rPr lang="fr-FR" sz="2600" dirty="0" smtClean="0">
                <a:latin typeface="Book Antiqua" pitchFamily="18" charset="0"/>
              </a:rPr>
              <a:t>- crise de confiance dans la monnaie</a:t>
            </a:r>
          </a:p>
          <a:p>
            <a:pPr>
              <a:buFontTx/>
              <a:buChar char="-"/>
            </a:pPr>
            <a:r>
              <a:rPr lang="fr-FR" sz="2600" dirty="0" smtClean="0">
                <a:latin typeface="Book Antiqua" pitchFamily="18" charset="0"/>
              </a:rPr>
              <a:t>panique bancaire </a:t>
            </a:r>
            <a:r>
              <a:rPr lang="fr-FR" sz="2000" dirty="0" smtClean="0">
                <a:latin typeface="Book Antiqua" pitchFamily="18" charset="0"/>
              </a:rPr>
              <a:t>(« </a:t>
            </a:r>
            <a:r>
              <a:rPr lang="fr-FR" sz="2000" i="1" dirty="0" err="1" smtClean="0">
                <a:latin typeface="Book Antiqua" pitchFamily="18" charset="0"/>
              </a:rPr>
              <a:t>run</a:t>
            </a:r>
            <a:r>
              <a:rPr lang="fr-FR" sz="2000" dirty="0" smtClean="0">
                <a:latin typeface="Book Antiqua" pitchFamily="18" charset="0"/>
              </a:rPr>
              <a:t> » : pesos pour conversion en USD)</a:t>
            </a:r>
          </a:p>
          <a:p>
            <a:pPr>
              <a:buFontTx/>
              <a:buChar char="-"/>
            </a:pPr>
            <a:endParaRPr lang="fr-FR" sz="2000" dirty="0" smtClean="0">
              <a:latin typeface="Book Antiqua" pitchFamily="18" charset="0"/>
            </a:endParaRPr>
          </a:p>
          <a:p>
            <a:r>
              <a:rPr lang="fr-FR" sz="2400" dirty="0" smtClean="0">
                <a:latin typeface="Book Antiqua" pitchFamily="18" charset="0"/>
              </a:rPr>
              <a:t>Apparition de </a:t>
            </a:r>
            <a:r>
              <a:rPr lang="fr-FR" sz="2400" u="sng" dirty="0" smtClean="0">
                <a:latin typeface="Book Antiqua" pitchFamily="18" charset="0"/>
              </a:rPr>
              <a:t>monnaies « provinciales » </a:t>
            </a:r>
            <a:r>
              <a:rPr lang="fr-FR" sz="2400" dirty="0" smtClean="0">
                <a:latin typeface="Book Antiqua" pitchFamily="18" charset="0"/>
              </a:rPr>
              <a:t>: les Etats émettent des « bons »</a:t>
            </a:r>
          </a:p>
          <a:p>
            <a:r>
              <a:rPr lang="fr-FR" sz="2400" dirty="0" smtClean="0">
                <a:latin typeface="Book Antiqua" pitchFamily="18" charset="0"/>
              </a:rPr>
              <a:t>Janvier 2002, le </a:t>
            </a:r>
            <a:r>
              <a:rPr lang="fr-FR" sz="2400" i="1" dirty="0" err="1" smtClean="0">
                <a:latin typeface="Book Antiqua" pitchFamily="18" charset="0"/>
              </a:rPr>
              <a:t>currency</a:t>
            </a:r>
            <a:r>
              <a:rPr lang="fr-FR" sz="2400" i="1" dirty="0" smtClean="0">
                <a:latin typeface="Book Antiqua" pitchFamily="18" charset="0"/>
              </a:rPr>
              <a:t> </a:t>
            </a:r>
            <a:r>
              <a:rPr lang="fr-FR" sz="2400" i="1" dirty="0" err="1" smtClean="0">
                <a:latin typeface="Book Antiqua" pitchFamily="18" charset="0"/>
              </a:rPr>
              <a:t>board</a:t>
            </a:r>
            <a:r>
              <a:rPr lang="fr-FR" sz="2400" i="1" dirty="0" smtClean="0">
                <a:latin typeface="Book Antiqua" pitchFamily="18" charset="0"/>
              </a:rPr>
              <a:t> </a:t>
            </a:r>
            <a:r>
              <a:rPr lang="fr-FR" sz="2400" dirty="0" smtClean="0">
                <a:latin typeface="Book Antiqua" pitchFamily="18" charset="0"/>
              </a:rPr>
              <a:t>est abandonné, le peso flotte</a:t>
            </a:r>
          </a:p>
          <a:p>
            <a:pPr>
              <a:buNone/>
            </a:pPr>
            <a:r>
              <a:rPr lang="fr-FR" sz="2400" dirty="0" smtClean="0">
                <a:latin typeface="Book Antiqua" pitchFamily="18" charset="0"/>
              </a:rPr>
              <a:t>			-&gt; </a:t>
            </a:r>
            <a:r>
              <a:rPr lang="fr-FR" sz="2000" dirty="0" err="1" smtClean="0">
                <a:latin typeface="Book Antiqua" pitchFamily="18" charset="0"/>
              </a:rPr>
              <a:t>Cf</a:t>
            </a:r>
            <a:r>
              <a:rPr lang="fr-FR" sz="2000" dirty="0" smtClean="0">
                <a:latin typeface="Book Antiqua" pitchFamily="18" charset="0"/>
              </a:rPr>
              <a:t> </a:t>
            </a:r>
            <a:r>
              <a:rPr lang="fr-FR" sz="2000" dirty="0" err="1" smtClean="0">
                <a:latin typeface="Book Antiqua" pitchFamily="18" charset="0"/>
              </a:rPr>
              <a:t>Théret</a:t>
            </a:r>
            <a:r>
              <a:rPr lang="fr-FR" sz="2000" dirty="0" smtClean="0">
                <a:latin typeface="Book Antiqua" pitchFamily="18" charset="0"/>
              </a:rPr>
              <a:t>/</a:t>
            </a:r>
            <a:r>
              <a:rPr lang="fr-FR" sz="2000" dirty="0" err="1" smtClean="0">
                <a:latin typeface="Book Antiqua" pitchFamily="18" charset="0"/>
              </a:rPr>
              <a:t>Kalinowski</a:t>
            </a:r>
            <a:endParaRPr lang="fr-FR" sz="2000" dirty="0" smtClean="0">
              <a:latin typeface="Book Antiqua" pitchFamily="18" charset="0"/>
            </a:endParaRPr>
          </a:p>
          <a:p>
            <a:endParaRPr lang="fr-FR" sz="2600" dirty="0" smtClean="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33</a:t>
            </a:fld>
            <a:endParaRPr lang="fr-FR"/>
          </a:p>
        </p:txBody>
      </p:sp>
      <p:sp>
        <p:nvSpPr>
          <p:cNvPr id="2" name="Titre 1"/>
          <p:cNvSpPr>
            <a:spLocks noGrp="1"/>
          </p:cNvSpPr>
          <p:nvPr>
            <p:ph type="title"/>
          </p:nvPr>
        </p:nvSpPr>
        <p:spPr/>
        <p:txBody>
          <a:bodyPr>
            <a:normAutofit/>
          </a:bodyPr>
          <a:lstStyle/>
          <a:p>
            <a:r>
              <a:rPr lang="fr-FR" sz="3200" dirty="0" smtClean="0">
                <a:latin typeface="Book Antiqua" pitchFamily="18" charset="0"/>
              </a:rPr>
              <a:t>(ii) Le cas argentin</a:t>
            </a:r>
            <a:endParaRPr lang="fr-FR" sz="3200" dirty="0">
              <a:latin typeface="Book Antiqu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34</a:t>
            </a:fld>
            <a:endParaRPr lang="fr-FR"/>
          </a:p>
        </p:txBody>
      </p:sp>
      <p:sp>
        <p:nvSpPr>
          <p:cNvPr id="4" name="Titre 3"/>
          <p:cNvSpPr>
            <a:spLocks noGrp="1"/>
          </p:cNvSpPr>
          <p:nvPr>
            <p:ph type="title"/>
          </p:nvPr>
        </p:nvSpPr>
        <p:spPr/>
        <p:txBody>
          <a:bodyPr>
            <a:normAutofit/>
          </a:bodyPr>
          <a:lstStyle/>
          <a:p>
            <a:r>
              <a:rPr lang="fr-FR" sz="2800" dirty="0" smtClean="0"/>
              <a:t>(iii) Un fédéralisme budgétaire embryonnaire</a:t>
            </a:r>
            <a:endParaRPr lang="fr-FR"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68054" y="1481138"/>
            <a:ext cx="6407891"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idx="1"/>
          </p:nvPr>
        </p:nvSpPr>
        <p:spPr>
          <a:xfrm>
            <a:off x="457200" y="1125538"/>
            <a:ext cx="8229600" cy="4895850"/>
          </a:xfrm>
        </p:spPr>
        <p:txBody>
          <a:bodyPr/>
          <a:lstStyle/>
          <a:p>
            <a:pPr eaLnBrk="1" hangingPunct="1">
              <a:buFont typeface="Wingdings 3" pitchFamily="18" charset="2"/>
              <a:buNone/>
            </a:pPr>
            <a:r>
              <a:rPr lang="fr-FR" sz="2000" dirty="0" smtClean="0">
                <a:latin typeface="Book Antiqua" pitchFamily="18" charset="0"/>
              </a:rPr>
              <a:t>	</a:t>
            </a:r>
            <a:r>
              <a:rPr lang="en-US" sz="2200" i="1" dirty="0" smtClean="0">
                <a:latin typeface="Book Antiqua" pitchFamily="18" charset="0"/>
              </a:rPr>
              <a:t>« </a:t>
            </a:r>
            <a:r>
              <a:rPr lang="en-US" sz="2200" i="1" dirty="0" err="1" smtClean="0">
                <a:latin typeface="Book Antiqua" pitchFamily="18" charset="0"/>
              </a:rPr>
              <a:t>L’Europe</a:t>
            </a:r>
            <a:r>
              <a:rPr lang="en-US" sz="2200" i="1" dirty="0" smtClean="0">
                <a:latin typeface="Book Antiqua" pitchFamily="18" charset="0"/>
              </a:rPr>
              <a:t> </a:t>
            </a:r>
            <a:r>
              <a:rPr lang="en-US" sz="2200" i="1" dirty="0" err="1" smtClean="0">
                <a:latin typeface="Book Antiqua" pitchFamily="18" charset="0"/>
              </a:rPr>
              <a:t>connaît</a:t>
            </a:r>
            <a:r>
              <a:rPr lang="en-US" sz="2200" i="1" dirty="0" smtClean="0">
                <a:latin typeface="Book Antiqua" pitchFamily="18" charset="0"/>
              </a:rPr>
              <a:t> son moment </a:t>
            </a:r>
            <a:r>
              <a:rPr lang="en-US" sz="2200" i="1" dirty="0" err="1" smtClean="0">
                <a:latin typeface="Book Antiqua" pitchFamily="18" charset="0"/>
              </a:rPr>
              <a:t>hamiltonien</a:t>
            </a:r>
            <a:r>
              <a:rPr lang="en-US" sz="2200" i="1" dirty="0" smtClean="0">
                <a:latin typeface="Book Antiqua" pitchFamily="18" charset="0"/>
              </a:rPr>
              <a:t>, </a:t>
            </a:r>
            <a:r>
              <a:rPr lang="en-US" sz="2200" i="1" dirty="0" err="1" smtClean="0">
                <a:latin typeface="Book Antiqua" pitchFamily="18" charset="0"/>
              </a:rPr>
              <a:t>mais</a:t>
            </a:r>
            <a:r>
              <a:rPr lang="en-US" sz="2200" i="1" dirty="0" smtClean="0">
                <a:latin typeface="Book Antiqua" pitchFamily="18" charset="0"/>
              </a:rPr>
              <a:t> sans Alexander Hamilton en </a:t>
            </a:r>
            <a:r>
              <a:rPr lang="en-US" sz="2200" i="1" dirty="0" err="1" smtClean="0">
                <a:latin typeface="Book Antiqua" pitchFamily="18" charset="0"/>
              </a:rPr>
              <a:t>vue</a:t>
            </a:r>
            <a:r>
              <a:rPr lang="en-US" sz="2200" i="1" dirty="0" smtClean="0">
                <a:latin typeface="Book Antiqua" pitchFamily="18" charset="0"/>
              </a:rPr>
              <a:t>. »</a:t>
            </a:r>
            <a:r>
              <a:rPr lang="en-US" sz="2200" dirty="0" smtClean="0">
                <a:latin typeface="Book Antiqua" pitchFamily="18" charset="0"/>
              </a:rPr>
              <a:t> (Volcker, 2011) </a:t>
            </a:r>
          </a:p>
          <a:p>
            <a:pPr eaLnBrk="1" hangingPunct="1"/>
            <a:endParaRPr lang="en-US" sz="2200" dirty="0" smtClean="0">
              <a:latin typeface="Book Antiqua" pitchFamily="18" charset="0"/>
            </a:endParaRPr>
          </a:p>
          <a:p>
            <a:pPr eaLnBrk="1" hangingPunct="1">
              <a:buFont typeface="Wingdings 3" pitchFamily="18" charset="2"/>
              <a:buNone/>
            </a:pPr>
            <a:r>
              <a:rPr lang="en-US" sz="2200" dirty="0" smtClean="0">
                <a:latin typeface="Book Antiqua" pitchFamily="18" charset="0"/>
              </a:rPr>
              <a:t>	“</a:t>
            </a:r>
            <a:r>
              <a:rPr lang="en-US" sz="2200" i="1" dirty="0" smtClean="0">
                <a:latin typeface="Book Antiqua" pitchFamily="18" charset="0"/>
              </a:rPr>
              <a:t>The fiscal institutions of the EU today remind me of those in the U.S. under the Articles of Confederation. The power to tax lies with member states</a:t>
            </a:r>
            <a:r>
              <a:rPr lang="en-US" sz="2200" dirty="0" smtClean="0">
                <a:latin typeface="Book Antiqua" pitchFamily="18" charset="0"/>
              </a:rPr>
              <a:t>.” (</a:t>
            </a:r>
            <a:r>
              <a:rPr lang="en-US" sz="2200" dirty="0" err="1" smtClean="0">
                <a:latin typeface="Book Antiqua" pitchFamily="18" charset="0"/>
              </a:rPr>
              <a:t>Sargent</a:t>
            </a:r>
            <a:r>
              <a:rPr lang="en-US" sz="2200" dirty="0" smtClean="0">
                <a:latin typeface="Book Antiqua" pitchFamily="18" charset="0"/>
              </a:rPr>
              <a:t>, 2012)</a:t>
            </a:r>
          </a:p>
          <a:p>
            <a:pPr eaLnBrk="1" hangingPunct="1">
              <a:buFont typeface="Wingdings 3" pitchFamily="18" charset="2"/>
              <a:buNone/>
            </a:pPr>
            <a:endParaRPr lang="en-US" sz="2200" dirty="0" smtClean="0">
              <a:latin typeface="Book Antiqua" pitchFamily="18" charset="0"/>
            </a:endParaRPr>
          </a:p>
          <a:p>
            <a:pPr marL="0" indent="0">
              <a:buNone/>
            </a:pPr>
            <a:r>
              <a:rPr lang="fr-FR" sz="2400" u="sng" dirty="0" smtClean="0">
                <a:latin typeface="Book Antiqua" pitchFamily="18" charset="0"/>
              </a:rPr>
              <a:t>Les Etats-Unis </a:t>
            </a:r>
            <a:r>
              <a:rPr lang="fr-FR" sz="2400" dirty="0" smtClean="0">
                <a:latin typeface="Book Antiqua" pitchFamily="18" charset="0"/>
              </a:rPr>
              <a:t>(1785 – 1811) : monnaie unique, problème des dettes publiques</a:t>
            </a:r>
          </a:p>
          <a:p>
            <a:pPr marL="0" indent="0">
              <a:buNone/>
            </a:pPr>
            <a:r>
              <a:rPr lang="fr-FR" sz="2400" dirty="0" smtClean="0">
                <a:latin typeface="Book Antiqua" pitchFamily="18" charset="0"/>
              </a:rPr>
              <a:t>- Etats du Sud « vertueux »</a:t>
            </a:r>
          </a:p>
          <a:p>
            <a:pPr marL="0" indent="0">
              <a:buNone/>
            </a:pPr>
            <a:r>
              <a:rPr lang="fr-FR" sz="2400" dirty="0" smtClean="0">
                <a:latin typeface="Book Antiqua" pitchFamily="18" charset="0"/>
              </a:rPr>
              <a:t>- Etats du Nord « dépensiers »</a:t>
            </a:r>
          </a:p>
          <a:p>
            <a:pPr marL="0" indent="0">
              <a:spcBef>
                <a:spcPts val="0"/>
              </a:spcBef>
              <a:buNone/>
            </a:pPr>
            <a:r>
              <a:rPr lang="fr-FR" sz="2400" dirty="0" smtClean="0">
                <a:latin typeface="Book Antiqua" pitchFamily="18" charset="0"/>
              </a:rPr>
              <a:t>    -&gt; débat Jefferson - Hamilton</a:t>
            </a:r>
          </a:p>
          <a:p>
            <a:pPr eaLnBrk="1" hangingPunct="1">
              <a:buFont typeface="Wingdings 3" pitchFamily="18" charset="2"/>
              <a:buNone/>
            </a:pPr>
            <a:endParaRPr lang="en-US" sz="2200" dirty="0" smtClean="0">
              <a:latin typeface="Century Gothic" pitchFamily="34" charset="0"/>
            </a:endParaRPr>
          </a:p>
          <a:p>
            <a:pPr eaLnBrk="1" hangingPunct="1">
              <a:buFont typeface="Wingdings 3" pitchFamily="18" charset="2"/>
              <a:buNone/>
            </a:pPr>
            <a:endParaRPr lang="fr-FR" sz="2200" dirty="0" smtClean="0">
              <a:latin typeface="Century Gothic" pitchFamily="34" charset="0"/>
            </a:endParaRPr>
          </a:p>
        </p:txBody>
      </p:sp>
      <p:sp>
        <p:nvSpPr>
          <p:cNvPr id="27651" name="Espace réservé du numéro de diapositive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E70440-93D7-4120-8078-D8B78CA6C947}" type="slidenum">
              <a:rPr lang="fr-FR" smtClean="0"/>
              <a:pPr/>
              <a:t>35</a:t>
            </a:fld>
            <a:endParaRPr lang="fr-FR" smtClean="0"/>
          </a:p>
        </p:txBody>
      </p:sp>
      <p:sp>
        <p:nvSpPr>
          <p:cNvPr id="23554" name="Titre 1"/>
          <p:cNvSpPr>
            <a:spLocks noGrp="1"/>
          </p:cNvSpPr>
          <p:nvPr>
            <p:ph type="title"/>
          </p:nvPr>
        </p:nvSpPr>
        <p:spPr>
          <a:xfrm>
            <a:off x="457200" y="274638"/>
            <a:ext cx="8229600" cy="922114"/>
          </a:xfrm>
        </p:spPr>
        <p:txBody>
          <a:bodyPr/>
          <a:lstStyle/>
          <a:p>
            <a:pPr algn="l" eaLnBrk="1" fontAlgn="auto" hangingPunct="1">
              <a:spcAft>
                <a:spcPts val="0"/>
              </a:spcAft>
              <a:defRPr/>
            </a:pPr>
            <a:r>
              <a:rPr lang="fr-FR" sz="2800" b="1" dirty="0" smtClean="0">
                <a:latin typeface="Book Antiqua" pitchFamily="18" charset="0"/>
              </a:rPr>
              <a:t>(iii) Un moment </a:t>
            </a:r>
            <a:r>
              <a:rPr lang="fr-FR" sz="2800" b="1" dirty="0" err="1" smtClean="0">
                <a:latin typeface="Book Antiqua" pitchFamily="18" charset="0"/>
              </a:rPr>
              <a:t>hamiltonien</a:t>
            </a:r>
            <a:r>
              <a:rPr lang="fr-FR" sz="2800" b="1" dirty="0" smtClean="0">
                <a:latin typeface="Book Antiqua" pitchFamily="18" charset="0"/>
              </a:rPr>
              <a:t> ?</a:t>
            </a:r>
            <a:r>
              <a:rPr lang="fr-FR" sz="2400" dirty="0" smtClean="0">
                <a:solidFill>
                  <a:schemeClr val="tx1"/>
                </a:solidFill>
                <a:latin typeface="Century Gothic" pitchFamily="34" charset="0"/>
              </a:rPr>
              <a:t/>
            </a:r>
            <a:br>
              <a:rPr lang="fr-FR" sz="2400" dirty="0" smtClean="0">
                <a:solidFill>
                  <a:schemeClr val="tx1"/>
                </a:solidFill>
                <a:latin typeface="Century Gothic" pitchFamily="34" charset="0"/>
              </a:rPr>
            </a:br>
            <a:endParaRPr lang="fr-FR" sz="2400" dirty="0" smtClean="0">
              <a:latin typeface="Century"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04664"/>
            <a:ext cx="8229600" cy="5577483"/>
          </a:xfrm>
        </p:spPr>
        <p:txBody>
          <a:bodyPr/>
          <a:lstStyle/>
          <a:p>
            <a:pPr marL="571500" indent="-571500">
              <a:buAutoNum type="romanLcParenBoth" startAt="3"/>
            </a:pPr>
            <a:r>
              <a:rPr lang="fr-FR" sz="2400" u="sng" dirty="0" smtClean="0">
                <a:solidFill>
                  <a:schemeClr val="tx2"/>
                </a:solidFill>
                <a:effectLst>
                  <a:outerShdw blurRad="38100" dist="38100" dir="2700000" algn="tl">
                    <a:srgbClr val="000000">
                      <a:alpha val="43137"/>
                    </a:srgbClr>
                  </a:outerShdw>
                </a:effectLst>
                <a:latin typeface="Book Antiqua" pitchFamily="18" charset="0"/>
              </a:rPr>
              <a:t>Moment </a:t>
            </a:r>
            <a:r>
              <a:rPr lang="fr-FR" sz="2400" u="sng" dirty="0" err="1" smtClean="0">
                <a:solidFill>
                  <a:schemeClr val="tx2"/>
                </a:solidFill>
                <a:effectLst>
                  <a:outerShdw blurRad="38100" dist="38100" dir="2700000" algn="tl">
                    <a:srgbClr val="000000">
                      <a:alpha val="43137"/>
                    </a:srgbClr>
                  </a:outerShdw>
                </a:effectLst>
                <a:latin typeface="Book Antiqua" pitchFamily="18" charset="0"/>
              </a:rPr>
              <a:t>hamiltonien</a:t>
            </a:r>
            <a:r>
              <a:rPr lang="fr-FR" sz="2400" u="sng" dirty="0" smtClean="0">
                <a:solidFill>
                  <a:schemeClr val="tx2"/>
                </a:solidFill>
                <a:effectLst>
                  <a:outerShdw blurRad="38100" dist="38100" dir="2700000" algn="tl">
                    <a:srgbClr val="000000">
                      <a:alpha val="43137"/>
                    </a:srgbClr>
                  </a:outerShdw>
                </a:effectLst>
                <a:latin typeface="Book Antiqua" pitchFamily="18" charset="0"/>
              </a:rPr>
              <a:t> ?</a:t>
            </a:r>
          </a:p>
          <a:p>
            <a:pPr marL="571500" indent="-571500">
              <a:buAutoNum type="romanLcParenBoth" startAt="3"/>
            </a:pPr>
            <a:endParaRPr lang="fr-FR" sz="2600" dirty="0" smtClean="0">
              <a:solidFill>
                <a:schemeClr val="tx2"/>
              </a:solidFill>
              <a:effectLst>
                <a:outerShdw blurRad="38100" dist="38100" dir="2700000" algn="tl">
                  <a:srgbClr val="000000">
                    <a:alpha val="43137"/>
                  </a:srgbClr>
                </a:outerShdw>
              </a:effectLst>
              <a:latin typeface="Book Antiqua" pitchFamily="18" charset="0"/>
            </a:endParaRPr>
          </a:p>
          <a:p>
            <a:pPr marL="0" indent="0">
              <a:spcBef>
                <a:spcPts val="0"/>
              </a:spcBef>
              <a:buNone/>
            </a:pPr>
            <a:r>
              <a:rPr lang="fr-FR" sz="2600" dirty="0" smtClean="0">
                <a:latin typeface="Book Antiqua" pitchFamily="18" charset="0"/>
              </a:rPr>
              <a:t> 3 voies face à la dette : </a:t>
            </a:r>
          </a:p>
          <a:p>
            <a:pPr>
              <a:buNone/>
            </a:pPr>
            <a:r>
              <a:rPr lang="fr-FR" sz="2600" dirty="0" smtClean="0">
                <a:latin typeface="Book Antiqua" pitchFamily="18" charset="0"/>
              </a:rPr>
              <a:t>	- dévalorisation (Franklin) : inflation</a:t>
            </a:r>
          </a:p>
          <a:p>
            <a:pPr>
              <a:buNone/>
            </a:pPr>
            <a:r>
              <a:rPr lang="fr-FR" sz="2600" dirty="0" smtClean="0">
                <a:latin typeface="Book Antiqua" pitchFamily="18" charset="0"/>
              </a:rPr>
              <a:t>	- segmentation (Jefferson) : « chacun pour soi »</a:t>
            </a:r>
          </a:p>
          <a:p>
            <a:pPr>
              <a:buNone/>
            </a:pPr>
            <a:r>
              <a:rPr lang="fr-FR" sz="2600" dirty="0" smtClean="0">
                <a:latin typeface="Book Antiqua" pitchFamily="18" charset="0"/>
              </a:rPr>
              <a:t>	- consolidation (Hamilton) : pour une dette 						souveraine</a:t>
            </a:r>
          </a:p>
          <a:p>
            <a:pPr marL="0" indent="0">
              <a:spcBef>
                <a:spcPts val="0"/>
              </a:spcBef>
              <a:buNone/>
            </a:pPr>
            <a:endParaRPr lang="fr-FR" sz="2600" dirty="0" smtClean="0">
              <a:latin typeface="Book Antiqua" pitchFamily="18" charset="0"/>
            </a:endParaRPr>
          </a:p>
          <a:p>
            <a:pPr marL="0" indent="0">
              <a:spcBef>
                <a:spcPts val="0"/>
              </a:spcBef>
              <a:buNone/>
            </a:pPr>
            <a:r>
              <a:rPr lang="fr-FR" sz="2600" dirty="0" smtClean="0">
                <a:latin typeface="Book Antiqua" pitchFamily="18" charset="0"/>
              </a:rPr>
              <a:t>La finance </a:t>
            </a:r>
            <a:r>
              <a:rPr lang="fr-FR" sz="2600" dirty="0" err="1" smtClean="0">
                <a:latin typeface="Book Antiqua" pitchFamily="18" charset="0"/>
              </a:rPr>
              <a:t>hamiltonienne</a:t>
            </a:r>
            <a:r>
              <a:rPr lang="fr-FR" sz="2600" dirty="0" smtClean="0">
                <a:latin typeface="Book Antiqua" pitchFamily="18" charset="0"/>
              </a:rPr>
              <a:t> : mutualisation des dettes, une Banque nationale </a:t>
            </a:r>
          </a:p>
          <a:p>
            <a:pPr marL="0" indent="0">
              <a:spcBef>
                <a:spcPts val="0"/>
              </a:spcBef>
              <a:buNone/>
            </a:pPr>
            <a:r>
              <a:rPr lang="fr-FR" sz="2600" dirty="0" smtClean="0">
                <a:latin typeface="Book Antiqua" pitchFamily="18" charset="0"/>
              </a:rPr>
              <a:t>-&gt; rapport Von </a:t>
            </a:r>
            <a:r>
              <a:rPr lang="fr-FR" sz="2600" dirty="0" err="1" smtClean="0">
                <a:latin typeface="Book Antiqua" pitchFamily="18" charset="0"/>
              </a:rPr>
              <a:t>rompuy</a:t>
            </a:r>
            <a:r>
              <a:rPr lang="fr-FR" sz="2600" dirty="0" smtClean="0">
                <a:latin typeface="Book Antiqua" pitchFamily="18" charset="0"/>
              </a:rPr>
              <a:t> 2012 ?</a:t>
            </a:r>
          </a:p>
          <a:p>
            <a:endParaRPr lang="fr-FR" dirty="0"/>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37</a:t>
            </a:fld>
            <a:endParaRPr lang="fr-FR"/>
          </a:p>
        </p:txBody>
      </p:sp>
      <p:sp>
        <p:nvSpPr>
          <p:cNvPr id="4" name="Titre 3"/>
          <p:cNvSpPr>
            <a:spLocks noGrp="1"/>
          </p:cNvSpPr>
          <p:nvPr>
            <p:ph type="title"/>
          </p:nvPr>
        </p:nvSpPr>
        <p:spPr>
          <a:xfrm>
            <a:off x="457200" y="274638"/>
            <a:ext cx="8229600" cy="994122"/>
          </a:xfrm>
        </p:spPr>
        <p:txBody>
          <a:bodyPr>
            <a:normAutofit/>
          </a:bodyPr>
          <a:lstStyle/>
          <a:p>
            <a:pPr algn="ctr"/>
            <a:r>
              <a:rPr lang="fr-FR" sz="2700" dirty="0" smtClean="0">
                <a:latin typeface="Book Antiqua"/>
                <a:cs typeface="Book Antiqua"/>
              </a:rPr>
              <a:t>Conclusion:</a:t>
            </a:r>
            <a:br>
              <a:rPr lang="fr-FR" sz="2700" dirty="0" smtClean="0">
                <a:latin typeface="Book Antiqua"/>
                <a:cs typeface="Book Antiqua"/>
              </a:rPr>
            </a:br>
            <a:r>
              <a:rPr lang="fr-FR" sz="2400" dirty="0" smtClean="0">
                <a:latin typeface="Book Antiqua"/>
                <a:cs typeface="Book Antiqua"/>
              </a:rPr>
              <a:t>et pourtant… des « fondamentaux plutôt sains</a:t>
            </a:r>
            <a:endParaRPr lang="fr-FR" sz="2400" dirty="0">
              <a:latin typeface="Book Antiqua"/>
              <a:cs typeface="Book Antiqua"/>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328283" y="1481138"/>
            <a:ext cx="648743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38</a:t>
            </a:fld>
            <a:endParaRPr lang="fr-FR"/>
          </a:p>
        </p:txBody>
      </p:sp>
      <p:sp>
        <p:nvSpPr>
          <p:cNvPr id="2" name="Titre 1"/>
          <p:cNvSpPr>
            <a:spLocks noGrp="1"/>
          </p:cNvSpPr>
          <p:nvPr>
            <p:ph type="title"/>
          </p:nvPr>
        </p:nvSpPr>
        <p:spPr/>
        <p:txBody>
          <a:bodyPr>
            <a:normAutofit/>
          </a:bodyPr>
          <a:lstStyle/>
          <a:p>
            <a:pPr algn="ctr"/>
            <a:r>
              <a:rPr lang="fr-FR" sz="2600" dirty="0" smtClean="0">
                <a:latin typeface="Book Antiqua" pitchFamily="18" charset="0"/>
              </a:rPr>
              <a:t>Fondamentaux (2)</a:t>
            </a:r>
            <a:endParaRPr lang="fr-FR" sz="2600" dirty="0">
              <a:latin typeface="Book Antiqua"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270710" y="1481138"/>
            <a:ext cx="660258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latin typeface="Book Antiqua" pitchFamily="18" charset="0"/>
              </a:rPr>
              <a:t>Importance des outils théoriques dans le choix du régime monétaire</a:t>
            </a:r>
          </a:p>
          <a:p>
            <a:r>
              <a:rPr lang="fr-FR" dirty="0" smtClean="0">
                <a:latin typeface="Book Antiqua" pitchFamily="18" charset="0"/>
              </a:rPr>
              <a:t>Prise en compte des exemples (ou contre-exemples) historiques</a:t>
            </a:r>
          </a:p>
          <a:p>
            <a:r>
              <a:rPr lang="fr-FR" dirty="0" smtClean="0">
                <a:latin typeface="Book Antiqua" pitchFamily="18" charset="0"/>
              </a:rPr>
              <a:t>Questions monétaires et financières : dimensions économiques </a:t>
            </a:r>
            <a:r>
              <a:rPr lang="fr-FR" u="sng" dirty="0" smtClean="0">
                <a:latin typeface="Book Antiqua" pitchFamily="18" charset="0"/>
              </a:rPr>
              <a:t>et</a:t>
            </a:r>
            <a:r>
              <a:rPr lang="fr-FR" dirty="0" smtClean="0">
                <a:latin typeface="Book Antiqua" pitchFamily="18" charset="0"/>
              </a:rPr>
              <a:t> politiques</a:t>
            </a: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39</a:t>
            </a:fld>
            <a:endParaRPr lang="fr-FR"/>
          </a:p>
        </p:txBody>
      </p:sp>
      <p:sp>
        <p:nvSpPr>
          <p:cNvPr id="2" name="Titre 1"/>
          <p:cNvSpPr>
            <a:spLocks noGrp="1"/>
          </p:cNvSpPr>
          <p:nvPr>
            <p:ph type="title"/>
          </p:nvPr>
        </p:nvSpPr>
        <p:spPr/>
        <p:txBody>
          <a:bodyPr>
            <a:normAutofit/>
          </a:bodyPr>
          <a:lstStyle/>
          <a:p>
            <a:pPr algn="ctr"/>
            <a:r>
              <a:rPr lang="fr-FR" sz="3200" dirty="0" smtClean="0">
                <a:latin typeface="Book Antiqua"/>
                <a:cs typeface="Book Antiqua"/>
              </a:rPr>
              <a:t>conclusion</a:t>
            </a:r>
            <a:endParaRPr lang="fr-FR" sz="3200" dirty="0">
              <a:latin typeface="Book Antiqua"/>
              <a:cs typeface="Book Antiqu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idx="1"/>
          </p:nvPr>
        </p:nvSpPr>
        <p:spPr>
          <a:xfrm>
            <a:off x="457200" y="571500"/>
            <a:ext cx="8229600" cy="5857875"/>
          </a:xfrm>
        </p:spPr>
        <p:txBody>
          <a:bodyPr/>
          <a:lstStyle/>
          <a:p>
            <a:pPr algn="ctr" eaLnBrk="1" hangingPunct="1">
              <a:lnSpc>
                <a:spcPct val="80000"/>
              </a:lnSpc>
              <a:buFont typeface="Arial" charset="0"/>
              <a:buNone/>
            </a:pPr>
            <a:r>
              <a:rPr lang="fr-FR" b="1" dirty="0" smtClean="0">
                <a:latin typeface="Book Antiqua" pitchFamily="18" charset="0"/>
              </a:rPr>
              <a:t>PLAN du cours</a:t>
            </a:r>
          </a:p>
          <a:p>
            <a:pPr algn="ctr" eaLnBrk="1" hangingPunct="1">
              <a:lnSpc>
                <a:spcPct val="80000"/>
              </a:lnSpc>
              <a:buFont typeface="Arial" charset="0"/>
              <a:buNone/>
            </a:pPr>
            <a:endParaRPr lang="fr-FR" sz="2000" b="1" dirty="0" smtClean="0">
              <a:latin typeface="Book Antiqua" pitchFamily="18" charset="0"/>
            </a:endParaRPr>
          </a:p>
          <a:p>
            <a:pPr eaLnBrk="1" hangingPunct="1">
              <a:lnSpc>
                <a:spcPct val="150000"/>
              </a:lnSpc>
              <a:buFont typeface="Arial" charset="0"/>
              <a:buNone/>
            </a:pPr>
            <a:r>
              <a:rPr lang="fr-FR" sz="2400" dirty="0" smtClean="0">
                <a:latin typeface="Book Antiqua" pitchFamily="18" charset="0"/>
              </a:rPr>
              <a:t>1) Un régime de change particulier</a:t>
            </a:r>
          </a:p>
          <a:p>
            <a:pPr eaLnBrk="1" hangingPunct="1">
              <a:lnSpc>
                <a:spcPct val="150000"/>
              </a:lnSpc>
              <a:buFont typeface="Arial" charset="0"/>
              <a:buNone/>
            </a:pPr>
            <a:r>
              <a:rPr lang="fr-FR" sz="2400" dirty="0" smtClean="0">
                <a:latin typeface="Book Antiqua" pitchFamily="18" charset="0"/>
              </a:rPr>
              <a:t>2) Les justifications théoriques </a:t>
            </a:r>
          </a:p>
          <a:p>
            <a:pPr eaLnBrk="1" hangingPunct="1">
              <a:lnSpc>
                <a:spcPct val="150000"/>
              </a:lnSpc>
              <a:buFont typeface="Arial" charset="0"/>
              <a:buNone/>
            </a:pPr>
            <a:r>
              <a:rPr lang="fr-FR" sz="2400" dirty="0" smtClean="0">
                <a:latin typeface="Book Antiqua" pitchFamily="18" charset="0"/>
              </a:rPr>
              <a:t>			-Coûts de transaction, ZMO…</a:t>
            </a:r>
          </a:p>
          <a:p>
            <a:pPr eaLnBrk="1" hangingPunct="1">
              <a:lnSpc>
                <a:spcPct val="150000"/>
              </a:lnSpc>
              <a:buNone/>
            </a:pPr>
            <a:r>
              <a:rPr lang="fr-FR" sz="2400" dirty="0" smtClean="0">
                <a:latin typeface="Book Antiqua" pitchFamily="18" charset="0"/>
              </a:rPr>
              <a:t>3) Des débuts de l’Euro aux problèmes de coordination</a:t>
            </a:r>
          </a:p>
          <a:p>
            <a:pPr eaLnBrk="1" hangingPunct="1">
              <a:lnSpc>
                <a:spcPct val="150000"/>
              </a:lnSpc>
              <a:buNone/>
            </a:pPr>
            <a:r>
              <a:rPr lang="fr-FR" sz="2400" dirty="0" smtClean="0">
                <a:latin typeface="Book Antiqua" pitchFamily="18" charset="0"/>
              </a:rPr>
              <a:t>			-Convergence ou asymétries ?</a:t>
            </a:r>
          </a:p>
          <a:p>
            <a:pPr eaLnBrk="1" hangingPunct="1">
              <a:lnSpc>
                <a:spcPct val="150000"/>
              </a:lnSpc>
              <a:buNone/>
            </a:pPr>
            <a:r>
              <a:rPr lang="fr-FR" sz="2400" dirty="0" smtClean="0">
                <a:latin typeface="Book Antiqua" pitchFamily="18" charset="0"/>
              </a:rPr>
              <a:t>4) Vers quel(s) scénario(s) ?</a:t>
            </a:r>
          </a:p>
          <a:p>
            <a:pPr eaLnBrk="1" hangingPunct="1">
              <a:buNone/>
            </a:pPr>
            <a:r>
              <a:rPr lang="fr-FR" sz="2400" dirty="0" smtClean="0">
                <a:latin typeface="Book Antiqua" pitchFamily="18" charset="0"/>
              </a:rPr>
              <a:t>			-Japonais/Argentin/</a:t>
            </a:r>
            <a:r>
              <a:rPr lang="fr-FR" sz="2400" dirty="0" err="1" smtClean="0">
                <a:latin typeface="Book Antiqua" pitchFamily="18" charset="0"/>
              </a:rPr>
              <a:t>Hamiltonien</a:t>
            </a:r>
            <a:r>
              <a:rPr lang="fr-FR" sz="2400" dirty="0" smtClean="0">
                <a:latin typeface="Book Antiqua" pitchFamily="18" charset="0"/>
              </a:rPr>
              <a:t> ?</a:t>
            </a:r>
          </a:p>
        </p:txBody>
      </p:sp>
      <p:sp>
        <p:nvSpPr>
          <p:cNvPr id="5" name="Espace réservé du numéro de diapositive 4"/>
          <p:cNvSpPr>
            <a:spLocks noGrp="1"/>
          </p:cNvSpPr>
          <p:nvPr>
            <p:ph type="sldNum" sz="quarter" idx="12"/>
          </p:nvPr>
        </p:nvSpPr>
        <p:spPr/>
        <p:txBody>
          <a:bodyPr/>
          <a:lstStyle/>
          <a:p>
            <a:pPr>
              <a:defRPr/>
            </a:pPr>
            <a:fld id="{B3DDA15E-CF66-4274-81FD-1497ACCDD0D5}" type="slidenum">
              <a:rPr lang="fr-FR"/>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smtClean="0">
                <a:latin typeface="Book Antiqua" pitchFamily="18" charset="0"/>
              </a:rPr>
              <a:t>Après la suspension de la convertibilité en or du dollar (1971), plusieurs pays européens décident de construire une zone de stabilité (changes fixes)</a:t>
            </a:r>
          </a:p>
          <a:p>
            <a:pPr>
              <a:buNone/>
            </a:pPr>
            <a:r>
              <a:rPr lang="fr-FR" dirty="0" smtClean="0">
                <a:latin typeface="Book Antiqua" pitchFamily="18" charset="0"/>
              </a:rPr>
              <a:t>-&gt; « serpent monétaire européen » (1972…) mais récurrence de « chocs » : échec</a:t>
            </a:r>
          </a:p>
          <a:p>
            <a:pPr>
              <a:buNone/>
            </a:pPr>
            <a:r>
              <a:rPr lang="fr-FR" dirty="0" smtClean="0">
                <a:latin typeface="Book Antiqua" pitchFamily="18" charset="0"/>
              </a:rPr>
              <a:t>-&gt; SME : 1979 (</a:t>
            </a:r>
            <a:r>
              <a:rPr lang="fr-FR" i="1" dirty="0" err="1" smtClean="0">
                <a:latin typeface="Book Antiqua" pitchFamily="18" charset="0"/>
              </a:rPr>
              <a:t>European</a:t>
            </a:r>
            <a:r>
              <a:rPr lang="fr-FR" i="1" dirty="0" smtClean="0">
                <a:latin typeface="Book Antiqua" pitchFamily="18" charset="0"/>
              </a:rPr>
              <a:t> </a:t>
            </a:r>
            <a:r>
              <a:rPr lang="fr-FR" i="1" dirty="0" err="1" smtClean="0">
                <a:latin typeface="Book Antiqua" pitchFamily="18" charset="0"/>
              </a:rPr>
              <a:t>Currency</a:t>
            </a:r>
            <a:r>
              <a:rPr lang="fr-FR" i="1" dirty="0" smtClean="0">
                <a:latin typeface="Book Antiqua" pitchFamily="18" charset="0"/>
              </a:rPr>
              <a:t> Unit</a:t>
            </a:r>
            <a:r>
              <a:rPr lang="fr-FR" dirty="0" smtClean="0">
                <a:latin typeface="Book Antiqua" pitchFamily="18" charset="0"/>
              </a:rPr>
              <a:t>)</a:t>
            </a:r>
          </a:p>
          <a:p>
            <a:pPr>
              <a:buNone/>
            </a:pPr>
            <a:r>
              <a:rPr lang="fr-FR" dirty="0" smtClean="0">
                <a:latin typeface="Book Antiqua" pitchFamily="18" charset="0"/>
              </a:rPr>
              <a:t>-&gt; Fixité</a:t>
            </a:r>
          </a:p>
          <a:p>
            <a:pPr>
              <a:buNone/>
            </a:pPr>
            <a:endParaRPr lang="fr-FR" dirty="0" smtClean="0">
              <a:latin typeface="Book Antiqua" pitchFamily="18" charset="0"/>
            </a:endParaRPr>
          </a:p>
          <a:p>
            <a:pPr>
              <a:buNone/>
            </a:pPr>
            <a:r>
              <a:rPr lang="fr-FR" u="sng" dirty="0" smtClean="0">
                <a:latin typeface="Book Antiqua" pitchFamily="18" charset="0"/>
              </a:rPr>
              <a:t>Triangle d’incompatibilités </a:t>
            </a:r>
            <a:r>
              <a:rPr lang="fr-FR" sz="2800" u="sng" dirty="0" smtClean="0">
                <a:latin typeface="Book Antiqua" pitchFamily="18" charset="0"/>
              </a:rPr>
              <a:t>de </a:t>
            </a:r>
            <a:r>
              <a:rPr lang="fr-FR" sz="2800" u="sng" dirty="0" err="1" smtClean="0">
                <a:latin typeface="Book Antiqua" pitchFamily="18" charset="0"/>
              </a:rPr>
              <a:t>Mundell</a:t>
            </a:r>
            <a:r>
              <a:rPr lang="fr-FR" sz="2800" u="sng" dirty="0" smtClean="0">
                <a:latin typeface="Book Antiqua" pitchFamily="18" charset="0"/>
              </a:rPr>
              <a:t> </a:t>
            </a:r>
            <a:r>
              <a:rPr lang="fr-FR" dirty="0" smtClean="0">
                <a:latin typeface="Book Antiqua" pitchFamily="18" charset="0"/>
              </a:rPr>
              <a:t>: en économie ouverte, un pays ne peut à la fois assurer une politique monétaire autonome, des taux de change fixes et une parfaite mobilité des capitaux</a:t>
            </a:r>
            <a:r>
              <a:rPr lang="fr-FR" dirty="0" smtClean="0"/>
              <a:t>.</a:t>
            </a:r>
          </a:p>
          <a:p>
            <a:pPr>
              <a:buNone/>
            </a:pPr>
            <a:endParaRPr lang="fr-FR" dirty="0" smtClean="0">
              <a:latin typeface="Book Antiqua" pitchFamily="18" charset="0"/>
            </a:endParaRPr>
          </a:p>
          <a:p>
            <a:pPr>
              <a:buNone/>
            </a:pPr>
            <a:endParaRPr lang="fr-FR" dirty="0" smtClean="0">
              <a:latin typeface="Book Antiqua" pitchFamily="18" charset="0"/>
            </a:endParaRPr>
          </a:p>
        </p:txBody>
      </p:sp>
      <p:sp>
        <p:nvSpPr>
          <p:cNvPr id="3" name="Espace réservé du numéro de diapositive 2"/>
          <p:cNvSpPr>
            <a:spLocks noGrp="1"/>
          </p:cNvSpPr>
          <p:nvPr>
            <p:ph type="sldNum" sz="quarter" idx="12"/>
          </p:nvPr>
        </p:nvSpPr>
        <p:spPr/>
        <p:txBody>
          <a:bodyPr/>
          <a:lstStyle/>
          <a:p>
            <a:pPr>
              <a:defRPr/>
            </a:pPr>
            <a:fld id="{43AD6880-65DC-4676-AE6C-6821DB205F32}" type="slidenum">
              <a:rPr lang="fr-FR" smtClean="0"/>
              <a:pPr>
                <a:defRPr/>
              </a:pPr>
              <a:t>5</a:t>
            </a:fld>
            <a:endParaRPr lang="fr-FR"/>
          </a:p>
        </p:txBody>
      </p:sp>
      <p:sp>
        <p:nvSpPr>
          <p:cNvPr id="4" name="Titre 3"/>
          <p:cNvSpPr>
            <a:spLocks noGrp="1"/>
          </p:cNvSpPr>
          <p:nvPr>
            <p:ph type="title"/>
          </p:nvPr>
        </p:nvSpPr>
        <p:spPr/>
        <p:txBody>
          <a:bodyPr>
            <a:normAutofit fontScale="90000"/>
          </a:bodyPr>
          <a:lstStyle/>
          <a:p>
            <a:r>
              <a:rPr lang="fr-FR" dirty="0" smtClean="0"/>
              <a:t>1) Un régime de change singulier</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p:cNvPicPr>
            <a:picLocks noGrp="1" noChangeAspect="1" noChangeArrowheads="1"/>
          </p:cNvPicPr>
          <p:nvPr>
            <p:ph idx="1"/>
          </p:nvPr>
        </p:nvPicPr>
        <p:blipFill>
          <a:blip r:embed="rId2" cstate="print"/>
          <a:srcRect/>
          <a:stretch>
            <a:fillRect/>
          </a:stretch>
        </p:blipFill>
        <p:spPr>
          <a:xfrm>
            <a:off x="666750" y="500063"/>
            <a:ext cx="7810500" cy="5857875"/>
          </a:xfrm>
          <a:noFill/>
        </p:spPr>
      </p:pic>
      <p:sp>
        <p:nvSpPr>
          <p:cNvPr id="4" name="Espace réservé du numéro de diapositive 3"/>
          <p:cNvSpPr>
            <a:spLocks noGrp="1"/>
          </p:cNvSpPr>
          <p:nvPr>
            <p:ph type="sldNum" sz="quarter" idx="12"/>
          </p:nvPr>
        </p:nvSpPr>
        <p:spPr/>
        <p:txBody>
          <a:bodyPr/>
          <a:lstStyle/>
          <a:p>
            <a:pPr>
              <a:defRPr/>
            </a:pPr>
            <a:fld id="{AF51FA0B-ADB3-4290-B928-848571D0AEA0}"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60848"/>
            <a:ext cx="8229600" cy="4320480"/>
          </a:xfrm>
        </p:spPr>
        <p:txBody>
          <a:bodyPr/>
          <a:lstStyle/>
          <a:p>
            <a:r>
              <a:rPr lang="fr-FR" u="sng" dirty="0" smtClean="0">
                <a:latin typeface="Book Antiqua"/>
                <a:cs typeface="Book Antiqua"/>
              </a:rPr>
              <a:t>Fragilité des changes fixes </a:t>
            </a:r>
            <a:r>
              <a:rPr lang="fr-FR" dirty="0" smtClean="0">
                <a:latin typeface="Book Antiqua"/>
                <a:cs typeface="Book Antiqua"/>
              </a:rPr>
              <a:t>: attaques spéculatives (paris sur la baisse)</a:t>
            </a:r>
          </a:p>
          <a:p>
            <a:r>
              <a:rPr lang="fr-FR" dirty="0" smtClean="0">
                <a:latin typeface="Book Antiqua"/>
                <a:cs typeface="Book Antiqua"/>
              </a:rPr>
              <a:t>Stratégie « gagnante » : emprunter une devise (que l’on estime surévaluée) puis la convertir -&gt; dévaluation (remboursement de l’emprunt initial à un taux inférieur : gain)</a:t>
            </a:r>
            <a:endParaRPr lang="fr-FR" dirty="0">
              <a:latin typeface="Book Antiqua"/>
              <a:cs typeface="Book Antiqua"/>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7</a:t>
            </a:fld>
            <a:endParaRPr lang="fr-FR"/>
          </a:p>
        </p:txBody>
      </p:sp>
      <p:sp>
        <p:nvSpPr>
          <p:cNvPr id="2" name="Titre 1"/>
          <p:cNvSpPr>
            <a:spLocks noGrp="1"/>
          </p:cNvSpPr>
          <p:nvPr>
            <p:ph type="title"/>
          </p:nvPr>
        </p:nvSpPr>
        <p:spPr/>
        <p:txBody>
          <a:bodyPr>
            <a:normAutofit fontScale="90000"/>
          </a:bodyPr>
          <a:lstStyle/>
          <a:p>
            <a:r>
              <a:rPr lang="fr-FR" dirty="0" smtClean="0">
                <a:latin typeface="Book Antiqua"/>
                <a:cs typeface="Book Antiqua"/>
              </a:rPr>
              <a:t>Pourquoi ne pas avoir conservé la fixité sans monnaie unique ?</a:t>
            </a:r>
            <a:endParaRPr lang="fr-FR" dirty="0">
              <a:latin typeface="Book Antiqua"/>
              <a:cs typeface="Book Antiqu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latin typeface="Book Antiqua"/>
                <a:cs typeface="Book Antiqua"/>
              </a:rPr>
              <a:t>La livre intègre le SME en 1990 (GBP/DM=2,95)</a:t>
            </a:r>
          </a:p>
          <a:p>
            <a:r>
              <a:rPr lang="fr-FR" dirty="0" smtClean="0">
                <a:latin typeface="Book Antiqua"/>
                <a:cs typeface="Book Antiqua"/>
              </a:rPr>
              <a:t>G. </a:t>
            </a:r>
            <a:r>
              <a:rPr lang="fr-FR" dirty="0" err="1" smtClean="0">
                <a:latin typeface="Book Antiqua"/>
                <a:cs typeface="Book Antiqua"/>
              </a:rPr>
              <a:t>Soros</a:t>
            </a:r>
            <a:r>
              <a:rPr lang="fr-FR" dirty="0" smtClean="0">
                <a:latin typeface="Book Antiqua"/>
                <a:cs typeface="Book Antiqua"/>
              </a:rPr>
              <a:t> prend des positions vendeuses pour 10 milliards de £</a:t>
            </a:r>
          </a:p>
          <a:p>
            <a:r>
              <a:rPr lang="fr-FR" dirty="0" smtClean="0">
                <a:latin typeface="Book Antiqua"/>
                <a:cs typeface="Book Antiqua"/>
              </a:rPr>
              <a:t>La Banque d’Angleterre doit racheter sa propre monnaie sur le marché des changes</a:t>
            </a:r>
          </a:p>
          <a:p>
            <a:r>
              <a:rPr lang="fr-FR" dirty="0" smtClean="0">
                <a:latin typeface="Book Antiqua"/>
                <a:cs typeface="Book Antiqua"/>
              </a:rPr>
              <a:t>Elle est finalement contrainte de dévaluer de 15% et sort du S.M.E.</a:t>
            </a:r>
          </a:p>
          <a:p>
            <a:r>
              <a:rPr lang="fr-FR" dirty="0" smtClean="0">
                <a:latin typeface="Book Antiqua"/>
                <a:cs typeface="Book Antiqua"/>
              </a:rPr>
              <a:t>(</a:t>
            </a:r>
            <a:r>
              <a:rPr lang="fr-FR" i="1" dirty="0" smtClean="0">
                <a:latin typeface="Book Antiqua"/>
                <a:cs typeface="Book Antiqua"/>
              </a:rPr>
              <a:t>Quantum</a:t>
            </a:r>
            <a:r>
              <a:rPr lang="fr-FR" dirty="0" smtClean="0">
                <a:latin typeface="Book Antiqua"/>
                <a:cs typeface="Book Antiqua"/>
              </a:rPr>
              <a:t> aurait fait un gain de plus d’un milliard de dollars)</a:t>
            </a:r>
            <a:endParaRPr lang="fr-FR" dirty="0">
              <a:latin typeface="Book Antiqua"/>
              <a:cs typeface="Book Antiqua"/>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8</a:t>
            </a:fld>
            <a:endParaRPr lang="fr-FR"/>
          </a:p>
        </p:txBody>
      </p:sp>
      <p:sp>
        <p:nvSpPr>
          <p:cNvPr id="2" name="Titre 1"/>
          <p:cNvSpPr>
            <a:spLocks noGrp="1"/>
          </p:cNvSpPr>
          <p:nvPr>
            <p:ph type="title"/>
          </p:nvPr>
        </p:nvSpPr>
        <p:spPr/>
        <p:txBody>
          <a:bodyPr>
            <a:normAutofit fontScale="90000"/>
          </a:bodyPr>
          <a:lstStyle/>
          <a:p>
            <a:r>
              <a:rPr lang="fr-FR" dirty="0" smtClean="0">
                <a:latin typeface="Book Antiqua"/>
                <a:cs typeface="Book Antiqua"/>
              </a:rPr>
              <a:t>Crise de change du S.M.E. en 1992 </a:t>
            </a:r>
            <a:endParaRPr lang="fr-FR" dirty="0">
              <a:latin typeface="Book Antiqua"/>
              <a:cs typeface="Book Antiqu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400" dirty="0" smtClean="0">
                <a:latin typeface="Book Antiqua" pitchFamily="18" charset="0"/>
              </a:rPr>
              <a:t>Pour l’intégration européenne : intensification de la mise en place de la monnaie unique</a:t>
            </a:r>
          </a:p>
          <a:p>
            <a:r>
              <a:rPr lang="fr-FR" sz="2400" dirty="0" smtClean="0">
                <a:latin typeface="Book Antiqua" pitchFamily="18" charset="0"/>
              </a:rPr>
              <a:t>Pour la Grande-Bretagne : à l ’écart de l’Euro </a:t>
            </a:r>
            <a:r>
              <a:rPr lang="fr-FR" sz="2000" dirty="0" smtClean="0">
                <a:latin typeface="Book Antiqua" pitchFamily="18" charset="0"/>
              </a:rPr>
              <a:t>( en pleine crise, </a:t>
            </a:r>
            <a:r>
              <a:rPr lang="fr-FR" sz="2000" dirty="0" err="1" smtClean="0">
                <a:latin typeface="Book Antiqua" pitchFamily="18" charset="0"/>
              </a:rPr>
              <a:t>Krugman</a:t>
            </a:r>
            <a:r>
              <a:rPr lang="fr-FR" sz="2000" dirty="0" smtClean="0">
                <a:latin typeface="Book Antiqua" pitchFamily="18" charset="0"/>
              </a:rPr>
              <a:t> suggère « une statue pour </a:t>
            </a:r>
            <a:r>
              <a:rPr lang="fr-FR" sz="2000" dirty="0" err="1" smtClean="0">
                <a:latin typeface="Book Antiqua" pitchFamily="18" charset="0"/>
              </a:rPr>
              <a:t>Soros</a:t>
            </a:r>
            <a:r>
              <a:rPr lang="fr-FR" sz="2000" dirty="0" smtClean="0">
                <a:latin typeface="Book Antiqua" pitchFamily="18" charset="0"/>
              </a:rPr>
              <a:t> à Londres ? »</a:t>
            </a:r>
            <a:r>
              <a:rPr lang="fr-FR" sz="2000" dirty="0">
                <a:latin typeface="Book Antiqua" pitchFamily="18" charset="0"/>
              </a:rPr>
              <a:t>)</a:t>
            </a:r>
            <a:endParaRPr lang="fr-FR" sz="2000" dirty="0" smtClean="0">
              <a:latin typeface="Book Antiqua" pitchFamily="18" charset="0"/>
            </a:endParaRPr>
          </a:p>
          <a:p>
            <a:endParaRPr lang="fr-FR" sz="2400" dirty="0" smtClean="0">
              <a:latin typeface="Book Antiqua" pitchFamily="18" charset="0"/>
            </a:endParaRPr>
          </a:p>
          <a:p>
            <a:pPr>
              <a:buNone/>
            </a:pPr>
            <a:r>
              <a:rPr lang="fr-FR" sz="2400" u="sng" dirty="0" smtClean="0">
                <a:latin typeface="Book Antiqua" pitchFamily="18" charset="0"/>
              </a:rPr>
              <a:t>Monnaie unique en Europe</a:t>
            </a:r>
          </a:p>
          <a:p>
            <a:r>
              <a:rPr lang="fr-FR" sz="2400" dirty="0" smtClean="0">
                <a:latin typeface="Book Antiqua" pitchFamily="18" charset="0"/>
              </a:rPr>
              <a:t>Intégration commerciale</a:t>
            </a:r>
          </a:p>
          <a:p>
            <a:r>
              <a:rPr lang="fr-FR" sz="2400" dirty="0" smtClean="0">
                <a:latin typeface="Book Antiqua" pitchFamily="18" charset="0"/>
              </a:rPr>
              <a:t>Politique monétaire unifiée</a:t>
            </a:r>
          </a:p>
          <a:p>
            <a:r>
              <a:rPr lang="fr-FR" sz="2400" dirty="0" smtClean="0">
                <a:latin typeface="Book Antiqua" pitchFamily="18" charset="0"/>
              </a:rPr>
              <a:t>Favoriser les flux de capitaux</a:t>
            </a:r>
          </a:p>
          <a:p>
            <a:r>
              <a:rPr lang="fr-FR" sz="2400" dirty="0" smtClean="0">
                <a:latin typeface="Book Antiqua" pitchFamily="18" charset="0"/>
              </a:rPr>
              <a:t>Symbole : une devise consacrant l’intégration économique</a:t>
            </a:r>
          </a:p>
          <a:p>
            <a:endParaRPr lang="fr-FR" sz="2400" dirty="0">
              <a:latin typeface="Book Antiqua" pitchFamily="18" charset="0"/>
            </a:endParaRPr>
          </a:p>
        </p:txBody>
      </p:sp>
      <p:sp>
        <p:nvSpPr>
          <p:cNvPr id="4" name="Espace réservé du numéro de diapositive 3"/>
          <p:cNvSpPr>
            <a:spLocks noGrp="1"/>
          </p:cNvSpPr>
          <p:nvPr>
            <p:ph type="sldNum" sz="quarter" idx="12"/>
          </p:nvPr>
        </p:nvSpPr>
        <p:spPr/>
        <p:txBody>
          <a:bodyPr/>
          <a:lstStyle/>
          <a:p>
            <a:pPr>
              <a:defRPr/>
            </a:pPr>
            <a:fld id="{43AD6880-65DC-4676-AE6C-6821DB205F32}" type="slidenum">
              <a:rPr lang="fr-FR" smtClean="0"/>
              <a:pPr>
                <a:defRPr/>
              </a:pPr>
              <a:t>9</a:t>
            </a:fld>
            <a:endParaRPr lang="fr-FR"/>
          </a:p>
        </p:txBody>
      </p:sp>
      <p:sp>
        <p:nvSpPr>
          <p:cNvPr id="2" name="Titre 1"/>
          <p:cNvSpPr>
            <a:spLocks noGrp="1"/>
          </p:cNvSpPr>
          <p:nvPr>
            <p:ph type="title"/>
          </p:nvPr>
        </p:nvSpPr>
        <p:spPr/>
        <p:txBody>
          <a:bodyPr/>
          <a:lstStyle/>
          <a:p>
            <a:r>
              <a:rPr lang="fr-FR" dirty="0" smtClean="0"/>
              <a:t>Conséquences</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1409</TotalTime>
  <Words>767</Words>
  <Application>Microsoft Office PowerPoint</Application>
  <PresentationFormat>Affichage à l'écran (4:3)</PresentationFormat>
  <Paragraphs>194</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Rotonde</vt:lpstr>
      <vt:lpstr>Zone Euro :  principes,  problèmes,  perspectives  Ludovic Desmedt</vt:lpstr>
      <vt:lpstr>Objectif</vt:lpstr>
      <vt:lpstr>Présentation PowerPoint</vt:lpstr>
      <vt:lpstr>Présentation PowerPoint</vt:lpstr>
      <vt:lpstr>1) Un régime de change singulier</vt:lpstr>
      <vt:lpstr>Présentation PowerPoint</vt:lpstr>
      <vt:lpstr>Pourquoi ne pas avoir conservé la fixité sans monnaie unique ?</vt:lpstr>
      <vt:lpstr>Crise de change du S.M.E. en 1992 </vt:lpstr>
      <vt:lpstr>Conséquences</vt:lpstr>
      <vt:lpstr>-&gt; Calendrier de la mise en place de la monnaie unique</vt:lpstr>
      <vt:lpstr>2) Monnaie unique et justifications théoriques</vt:lpstr>
      <vt:lpstr>Présentation PowerPoint</vt:lpstr>
      <vt:lpstr>La théorie des Zones Monétaires Optimales</vt:lpstr>
      <vt:lpstr>ZMO : les critères du choix</vt:lpstr>
      <vt:lpstr>Optimalité de la monnaie unique dans le cas européen contestée</vt:lpstr>
      <vt:lpstr>3) Vers la crise</vt:lpstr>
      <vt:lpstr>Convergence puis divergence des taux sur les obligations souveraines (à 10 ans)</vt:lpstr>
      <vt:lpstr>Présentation PowerPoint</vt:lpstr>
      <vt:lpstr>Présentation PowerPoint</vt:lpstr>
      <vt:lpstr>Présentation PowerPoint</vt:lpstr>
      <vt:lpstr>Notations des pays de l’euro-zone </vt:lpstr>
      <vt:lpstr>Taux souverains des quatre grands pays de la zone euro</vt:lpstr>
      <vt:lpstr>Présentation PowerPoint</vt:lpstr>
      <vt:lpstr>Présentation PowerPoint</vt:lpstr>
      <vt:lpstr>4) Vers quelle(s) sortie(s) de crise ? </vt:lpstr>
      <vt:lpstr>Conflits d’intérêts et d’objectifs entre les acteurs       (Boyer, L’économie politique, 1, 2014)</vt:lpstr>
      <vt:lpstr>Présentation PowerPoint</vt:lpstr>
      <vt:lpstr> Scenarii à plus long terme ?</vt:lpstr>
      <vt:lpstr>(i) Scénario japonais ? Evolution de la dette publique dans des pays ayant dépassé l’équivalent de 100 % du PIB</vt:lpstr>
      <vt:lpstr>(i) Déflation/« Trappe à liquidités »</vt:lpstr>
      <vt:lpstr>Présentation PowerPoint</vt:lpstr>
      <vt:lpstr>(ii) Dévaluation « interne » : compétitivité mesurée par les coûts unitaires du travail</vt:lpstr>
      <vt:lpstr>(ii) Le cas argentin</vt:lpstr>
      <vt:lpstr>(iii) Un fédéralisme budgétaire embryonnaire</vt:lpstr>
      <vt:lpstr>(iii) Un moment hamiltonien ? </vt:lpstr>
      <vt:lpstr>Présentation PowerPoint</vt:lpstr>
      <vt:lpstr>Conclusion: et pourtant… des « fondamentaux plutôt sains</vt:lpstr>
      <vt:lpstr>Fondamentaux (2)</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 FINANCIERES INTERNATIONALES</dc:title>
  <dc:creator>LEG</dc:creator>
  <cp:lastModifiedBy>ADMIN1</cp:lastModifiedBy>
  <cp:revision>201</cp:revision>
  <dcterms:created xsi:type="dcterms:W3CDTF">2010-04-09T09:48:40Z</dcterms:created>
  <dcterms:modified xsi:type="dcterms:W3CDTF">2014-02-18T11:06:12Z</dcterms:modified>
</cp:coreProperties>
</file>