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F5DB-E689-47E5-A6AB-DE1E18C7EDFC}" type="datetimeFigureOut">
              <a:rPr lang="fr-FR" smtClean="0"/>
              <a:pPr/>
              <a:t>03/07/2012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D34D-E1A7-4368-910E-9C2E4452F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F5DB-E689-47E5-A6AB-DE1E18C7EDFC}" type="datetimeFigureOut">
              <a:rPr lang="fr-FR" smtClean="0"/>
              <a:pPr/>
              <a:t>03/07/2012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D34D-E1A7-4368-910E-9C2E4452F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F5DB-E689-47E5-A6AB-DE1E18C7EDFC}" type="datetimeFigureOut">
              <a:rPr lang="fr-FR" smtClean="0"/>
              <a:pPr/>
              <a:t>03/07/2012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D34D-E1A7-4368-910E-9C2E4452F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F5DB-E689-47E5-A6AB-DE1E18C7EDFC}" type="datetimeFigureOut">
              <a:rPr lang="fr-FR" smtClean="0"/>
              <a:pPr/>
              <a:t>03/07/2012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D34D-E1A7-4368-910E-9C2E4452F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F5DB-E689-47E5-A6AB-DE1E18C7EDFC}" type="datetimeFigureOut">
              <a:rPr lang="fr-FR" smtClean="0"/>
              <a:pPr/>
              <a:t>03/07/2012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D34D-E1A7-4368-910E-9C2E4452F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F5DB-E689-47E5-A6AB-DE1E18C7EDFC}" type="datetimeFigureOut">
              <a:rPr lang="fr-FR" smtClean="0"/>
              <a:pPr/>
              <a:t>03/07/2012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D34D-E1A7-4368-910E-9C2E4452F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F5DB-E689-47E5-A6AB-DE1E18C7EDFC}" type="datetimeFigureOut">
              <a:rPr lang="fr-FR" smtClean="0"/>
              <a:pPr/>
              <a:t>03/07/2012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D34D-E1A7-4368-910E-9C2E4452F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F5DB-E689-47E5-A6AB-DE1E18C7EDFC}" type="datetimeFigureOut">
              <a:rPr lang="fr-FR" smtClean="0"/>
              <a:pPr/>
              <a:t>03/07/2012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D34D-E1A7-4368-910E-9C2E4452F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F5DB-E689-47E5-A6AB-DE1E18C7EDFC}" type="datetimeFigureOut">
              <a:rPr lang="fr-FR" smtClean="0"/>
              <a:pPr/>
              <a:t>03/07/2012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D34D-E1A7-4368-910E-9C2E4452F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F5DB-E689-47E5-A6AB-DE1E18C7EDFC}" type="datetimeFigureOut">
              <a:rPr lang="fr-FR" smtClean="0"/>
              <a:pPr/>
              <a:t>03/07/2012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D34D-E1A7-4368-910E-9C2E4452F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F5DB-E689-47E5-A6AB-DE1E18C7EDFC}" type="datetimeFigureOut">
              <a:rPr lang="fr-FR" smtClean="0"/>
              <a:pPr/>
              <a:t>03/07/2012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D34D-E1A7-4368-910E-9C2E4452F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F5DB-E689-47E5-A6AB-DE1E18C7EDFC}" type="datetimeFigureOut">
              <a:rPr lang="fr-FR" smtClean="0"/>
              <a:pPr/>
              <a:t>03/07/2012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BD34D-E1A7-4368-910E-9C2E4452F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260648"/>
            <a:ext cx="3744416" cy="4086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Les épreuves de SES au baccalauréat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052736"/>
            <a:ext cx="3744416" cy="5107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Une durée de 4 ou 5 heures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395536" y="1772816"/>
            <a:ext cx="5976664" cy="132802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/>
              <a:t>Pour chaque épreuve, il sera tenu compte, dans la notation, de la clarté de l'expression et du soin apporté à la présentation.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5536" y="3284984"/>
            <a:ext cx="4536504" cy="5107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i="1" dirty="0"/>
              <a:t>La calculatrice n’est pas autorisée.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395536" y="5085184"/>
            <a:ext cx="8352928" cy="132802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Le </a:t>
            </a:r>
            <a:r>
              <a:rPr lang="fr-FR" sz="2400" dirty="0"/>
              <a:t>sujet de dissertation et celui de la troisième partie de l'épreuve composée portent sur des champs différents du programme (science économique ; sociologie ; regards croisés).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95536" y="4005064"/>
            <a:ext cx="6480720" cy="91940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Pour l’enseignement spécifique, choix entre deux épreuves : la dissertation ou l’épreuve composée</a:t>
            </a:r>
            <a:r>
              <a:rPr lang="fr-FR" sz="2400" i="1" dirty="0" smtClean="0"/>
              <a:t>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260648"/>
            <a:ext cx="3744416" cy="4086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Les épreuves de SES au baccalauréat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51520" y="764704"/>
            <a:ext cx="7128792" cy="5107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La dissertation s’appuyant sur un dossier documentaire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556792"/>
            <a:ext cx="3312368" cy="550962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Le dossier documentaire</a:t>
            </a:r>
            <a:endParaRPr lang="fr-FR" sz="2400" dirty="0"/>
          </a:p>
        </p:txBody>
      </p:sp>
      <p:cxnSp>
        <p:nvCxnSpPr>
          <p:cNvPr id="7" name="Forme 6"/>
          <p:cNvCxnSpPr/>
          <p:nvPr/>
        </p:nvCxnSpPr>
        <p:spPr>
          <a:xfrm rot="16200000" flipH="1">
            <a:off x="2399209" y="1785367"/>
            <a:ext cx="529158" cy="122413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347864" y="2420888"/>
            <a:ext cx="2520280" cy="550962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3 ou 4 documents</a:t>
            </a:r>
            <a:endParaRPr lang="fr-FR" sz="2400" dirty="0"/>
          </a:p>
        </p:txBody>
      </p:sp>
      <p:cxnSp>
        <p:nvCxnSpPr>
          <p:cNvPr id="9" name="Forme 8"/>
          <p:cNvCxnSpPr/>
          <p:nvPr/>
        </p:nvCxnSpPr>
        <p:spPr>
          <a:xfrm>
            <a:off x="2339752" y="2708920"/>
            <a:ext cx="1296144" cy="1033214"/>
          </a:xfrm>
          <a:prstGeom prst="bentConnector3">
            <a:avLst>
              <a:gd name="adj1" fmla="val 449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707904" y="3356992"/>
            <a:ext cx="3888432" cy="991731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Des documents qui peuvent être deux fois plus longs</a:t>
            </a:r>
            <a:endParaRPr lang="fr-FR" sz="2400" dirty="0"/>
          </a:p>
        </p:txBody>
      </p:sp>
      <p:cxnSp>
        <p:nvCxnSpPr>
          <p:cNvPr id="26" name="Forme 8"/>
          <p:cNvCxnSpPr/>
          <p:nvPr/>
        </p:nvCxnSpPr>
        <p:spPr>
          <a:xfrm>
            <a:off x="2627784" y="3789040"/>
            <a:ext cx="1584176" cy="1296144"/>
          </a:xfrm>
          <a:prstGeom prst="bentConnector3">
            <a:avLst>
              <a:gd name="adj1" fmla="val -162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4283968" y="4653136"/>
            <a:ext cx="3672408" cy="991731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Des documents de nature strictement factuelle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7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260648"/>
            <a:ext cx="3744416" cy="4086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Les épreuves de SES au baccalauréat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51520" y="764704"/>
            <a:ext cx="7128792" cy="5107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La dissertation s’appuyant sur un dossier documentaire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556792"/>
            <a:ext cx="1368152" cy="550962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Le sujet</a:t>
            </a:r>
            <a:endParaRPr lang="fr-FR" sz="2400" dirty="0"/>
          </a:p>
        </p:txBody>
      </p:sp>
      <p:cxnSp>
        <p:nvCxnSpPr>
          <p:cNvPr id="7" name="Forme 6"/>
          <p:cNvCxnSpPr>
            <a:stCxn id="5" idx="1"/>
          </p:cNvCxnSpPr>
          <p:nvPr/>
        </p:nvCxnSpPr>
        <p:spPr>
          <a:xfrm rot="16200000" flipH="1">
            <a:off x="1085063" y="2030295"/>
            <a:ext cx="673174" cy="82809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907704" y="2492896"/>
            <a:ext cx="6984776" cy="991731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/>
              <a:t>Le sujet porte sur un contenu </a:t>
            </a:r>
            <a:r>
              <a:rPr lang="fr-FR" sz="2400" dirty="0" smtClean="0"/>
              <a:t>figurant </a:t>
            </a:r>
            <a:r>
              <a:rPr lang="fr-FR" sz="2400" b="1" u="sng" dirty="0" smtClean="0"/>
              <a:t>explicitement</a:t>
            </a:r>
            <a:r>
              <a:rPr lang="fr-FR" sz="2400" dirty="0" smtClean="0"/>
              <a:t> </a:t>
            </a:r>
            <a:r>
              <a:rPr lang="fr-FR" sz="2400" dirty="0"/>
              <a:t>dans les indications complémentaires du programme.</a:t>
            </a:r>
          </a:p>
        </p:txBody>
      </p:sp>
      <p:cxnSp>
        <p:nvCxnSpPr>
          <p:cNvPr id="10" name="Forme 9"/>
          <p:cNvCxnSpPr/>
          <p:nvPr/>
        </p:nvCxnSpPr>
        <p:spPr>
          <a:xfrm>
            <a:off x="1115616" y="2852936"/>
            <a:ext cx="1512168" cy="1368152"/>
          </a:xfrm>
          <a:prstGeom prst="bentConnector3">
            <a:avLst>
              <a:gd name="adj1" fmla="val 329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2627784" y="3789040"/>
            <a:ext cx="6408712" cy="991731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Le sujet </a:t>
            </a:r>
            <a:r>
              <a:rPr lang="fr-FR" sz="2400" dirty="0"/>
              <a:t>ne doit pas </a:t>
            </a:r>
            <a:r>
              <a:rPr lang="fr-FR" sz="2400" dirty="0" smtClean="0"/>
              <a:t>suggérer la problématique. Le plan </a:t>
            </a:r>
            <a:r>
              <a:rPr lang="fr-FR" sz="2400" dirty="0"/>
              <a:t>« oui, mais </a:t>
            </a:r>
            <a:r>
              <a:rPr lang="fr-FR" sz="2400" dirty="0" smtClean="0"/>
              <a:t>» n’est pas systématique.</a:t>
            </a:r>
            <a:endParaRPr lang="fr-FR" sz="2400" dirty="0"/>
          </a:p>
        </p:txBody>
      </p:sp>
      <p:cxnSp>
        <p:nvCxnSpPr>
          <p:cNvPr id="31" name="Forme 9"/>
          <p:cNvCxnSpPr/>
          <p:nvPr/>
        </p:nvCxnSpPr>
        <p:spPr>
          <a:xfrm>
            <a:off x="1115616" y="4005064"/>
            <a:ext cx="1800200" cy="1728192"/>
          </a:xfrm>
          <a:prstGeom prst="bentConnector3">
            <a:avLst>
              <a:gd name="adj1" fmla="val -189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2987824" y="5157192"/>
            <a:ext cx="5905672" cy="991731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/>
              <a:t>Le sujet peut être énoncé à partir de notions de Première figurant dans la 3</a:t>
            </a:r>
            <a:r>
              <a:rPr lang="fr-FR" sz="2400" baseline="30000" dirty="0"/>
              <a:t>ème</a:t>
            </a:r>
            <a:r>
              <a:rPr lang="fr-FR" sz="2400" dirty="0"/>
              <a:t> colonne.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21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260648"/>
            <a:ext cx="3744416" cy="4086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Les épreuves de SES au baccalauréat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51520" y="764704"/>
            <a:ext cx="2880320" cy="5107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L’épreuve composée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1484784"/>
            <a:ext cx="5328592" cy="550962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Partie 1- Mobilisation des connaissances</a:t>
            </a:r>
            <a:endParaRPr lang="fr-FR" sz="2400" dirty="0"/>
          </a:p>
        </p:txBody>
      </p:sp>
      <p:cxnSp>
        <p:nvCxnSpPr>
          <p:cNvPr id="9" name="Connecteur en angle 8"/>
          <p:cNvCxnSpPr/>
          <p:nvPr/>
        </p:nvCxnSpPr>
        <p:spPr>
          <a:xfrm>
            <a:off x="899592" y="2060848"/>
            <a:ext cx="1152128" cy="1008112"/>
          </a:xfrm>
          <a:prstGeom prst="bentConnector3">
            <a:avLst>
              <a:gd name="adj1" fmla="val -7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123728" y="2708920"/>
            <a:ext cx="6552728" cy="991731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/>
              <a:t>D</a:t>
            </a:r>
            <a:r>
              <a:rPr lang="fr-FR" sz="2400" dirty="0" smtClean="0"/>
              <a:t>eux </a:t>
            </a:r>
            <a:r>
              <a:rPr lang="fr-FR" sz="2400" dirty="0"/>
              <a:t>questions, notées chacune sur 3 points, portant sur des champs différents </a:t>
            </a:r>
            <a:r>
              <a:rPr lang="fr-FR" sz="2400" dirty="0" smtClean="0"/>
              <a:t>du programme</a:t>
            </a:r>
            <a:endParaRPr lang="fr-FR" sz="2400" dirty="0"/>
          </a:p>
        </p:txBody>
      </p:sp>
      <p:cxnSp>
        <p:nvCxnSpPr>
          <p:cNvPr id="20" name="Connecteur en angle 19"/>
          <p:cNvCxnSpPr/>
          <p:nvPr/>
        </p:nvCxnSpPr>
        <p:spPr>
          <a:xfrm>
            <a:off x="899592" y="3140968"/>
            <a:ext cx="1584176" cy="1512168"/>
          </a:xfrm>
          <a:prstGeom prst="bentConnector3">
            <a:avLst>
              <a:gd name="adj1" fmla="val 52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2555776" y="4005064"/>
            <a:ext cx="6120680" cy="143250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/>
              <a:t>Il ne s’agit pas de simplement demander  une définition. </a:t>
            </a:r>
            <a:r>
              <a:rPr lang="fr-FR" sz="2400" dirty="0" smtClean="0"/>
              <a:t>Il faut mesurer la maîtrise des connaissances.</a:t>
            </a:r>
            <a:endParaRPr lang="fr-FR" sz="2400" dirty="0"/>
          </a:p>
        </p:txBody>
      </p:sp>
      <p:cxnSp>
        <p:nvCxnSpPr>
          <p:cNvPr id="29" name="Connecteur en angle 28"/>
          <p:cNvCxnSpPr/>
          <p:nvPr/>
        </p:nvCxnSpPr>
        <p:spPr>
          <a:xfrm>
            <a:off x="899592" y="4725144"/>
            <a:ext cx="1584176" cy="1512168"/>
          </a:xfrm>
          <a:prstGeom prst="bentConnector3">
            <a:avLst>
              <a:gd name="adj1" fmla="val 52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555776" y="5661248"/>
            <a:ext cx="6264696" cy="991731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Pas de longueur spécifiée </a:t>
            </a:r>
            <a:r>
              <a:rPr lang="fr-FR" sz="2400" dirty="0"/>
              <a:t>mais </a:t>
            </a:r>
            <a:r>
              <a:rPr lang="fr-FR" sz="2400" dirty="0" smtClean="0"/>
              <a:t>compte tenu du </a:t>
            </a:r>
            <a:r>
              <a:rPr lang="fr-FR" sz="2400" dirty="0"/>
              <a:t>temps et du </a:t>
            </a:r>
            <a:r>
              <a:rPr lang="fr-FR" sz="2400" dirty="0" smtClean="0"/>
              <a:t>barème, réponse concise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6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260648"/>
            <a:ext cx="3744416" cy="4086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Les épreuves de SES au baccalauréat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51520" y="764704"/>
            <a:ext cx="2880320" cy="5107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L’épreuve composée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1484784"/>
            <a:ext cx="4248472" cy="550962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Partie 2 – Etude d’un document</a:t>
            </a:r>
            <a:endParaRPr lang="fr-FR" sz="2400" dirty="0"/>
          </a:p>
        </p:txBody>
      </p:sp>
      <p:cxnSp>
        <p:nvCxnSpPr>
          <p:cNvPr id="8" name="Connecteur en angle 7"/>
          <p:cNvCxnSpPr/>
          <p:nvPr/>
        </p:nvCxnSpPr>
        <p:spPr>
          <a:xfrm>
            <a:off x="755576" y="2060848"/>
            <a:ext cx="1512168" cy="1008112"/>
          </a:xfrm>
          <a:prstGeom prst="bentConnector3">
            <a:avLst>
              <a:gd name="adj1" fmla="val -391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339752" y="2492896"/>
            <a:ext cx="5328592" cy="143250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Une question </a:t>
            </a:r>
            <a:r>
              <a:rPr lang="fr-FR" sz="2400" dirty="0"/>
              <a:t>générale et un document de nature strictement </a:t>
            </a:r>
            <a:r>
              <a:rPr lang="fr-FR" sz="2400" dirty="0" smtClean="0"/>
              <a:t>factuelle. Document statistique principalement</a:t>
            </a:r>
            <a:endParaRPr lang="fr-FR" sz="2400" dirty="0"/>
          </a:p>
        </p:txBody>
      </p:sp>
      <p:cxnSp>
        <p:nvCxnSpPr>
          <p:cNvPr id="11" name="Connecteur en angle 10"/>
          <p:cNvCxnSpPr/>
          <p:nvPr/>
        </p:nvCxnSpPr>
        <p:spPr>
          <a:xfrm>
            <a:off x="755576" y="3140968"/>
            <a:ext cx="1512168" cy="1440160"/>
          </a:xfrm>
          <a:prstGeom prst="bentConnector3">
            <a:avLst>
              <a:gd name="adj1" fmla="val 329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339752" y="4077072"/>
            <a:ext cx="5328592" cy="143250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i="1" dirty="0"/>
              <a:t>L’élève devra </a:t>
            </a:r>
            <a:r>
              <a:rPr lang="fr-FR" sz="2400" i="1" dirty="0" smtClean="0"/>
              <a:t>d’abord </a:t>
            </a:r>
            <a:r>
              <a:rPr lang="fr-FR" sz="2400" i="1" dirty="0"/>
              <a:t>présenter le document de manière formelle (titre, source, cadre spatio-temporel, unité). </a:t>
            </a:r>
          </a:p>
        </p:txBody>
      </p:sp>
      <p:cxnSp>
        <p:nvCxnSpPr>
          <p:cNvPr id="17" name="Connecteur en angle 16"/>
          <p:cNvCxnSpPr/>
          <p:nvPr/>
        </p:nvCxnSpPr>
        <p:spPr>
          <a:xfrm>
            <a:off x="755576" y="4653136"/>
            <a:ext cx="1512168" cy="1440160"/>
          </a:xfrm>
          <a:prstGeom prst="bentConnector3">
            <a:avLst>
              <a:gd name="adj1" fmla="val 329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2339752" y="5661248"/>
            <a:ext cx="5328592" cy="991731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i="1" dirty="0"/>
              <a:t>Pas d’attentes </a:t>
            </a:r>
            <a:r>
              <a:rPr lang="fr-FR" sz="2400" i="1" dirty="0" smtClean="0"/>
              <a:t>implicites (Pas de définitions ou d’explications)</a:t>
            </a:r>
            <a:endParaRPr lang="fr-FR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4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260648"/>
            <a:ext cx="3744416" cy="4086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Les épreuves de SES au baccalauréat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51520" y="764704"/>
            <a:ext cx="2880320" cy="5107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L’épreuve composée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1412776"/>
            <a:ext cx="8280920" cy="550962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Partie 3 - Raisonnement s’appuyant sur un dossier documentaire</a:t>
            </a:r>
            <a:endParaRPr lang="fr-FR" sz="2400" dirty="0"/>
          </a:p>
        </p:txBody>
      </p:sp>
      <p:cxnSp>
        <p:nvCxnSpPr>
          <p:cNvPr id="7" name="Connecteur en angle 6"/>
          <p:cNvCxnSpPr/>
          <p:nvPr/>
        </p:nvCxnSpPr>
        <p:spPr>
          <a:xfrm>
            <a:off x="755576" y="1988840"/>
            <a:ext cx="1224136" cy="864096"/>
          </a:xfrm>
          <a:prstGeom prst="bentConnector3">
            <a:avLst>
              <a:gd name="adj1" fmla="val 202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051720" y="2204864"/>
            <a:ext cx="6552728" cy="991731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i="1" dirty="0"/>
              <a:t>La réponse est construite mais on n’attend pas un plan de dissertation. </a:t>
            </a:r>
          </a:p>
        </p:txBody>
      </p:sp>
      <p:cxnSp>
        <p:nvCxnSpPr>
          <p:cNvPr id="12" name="Connecteur en angle 11"/>
          <p:cNvCxnSpPr/>
          <p:nvPr/>
        </p:nvCxnSpPr>
        <p:spPr>
          <a:xfrm>
            <a:off x="827584" y="2924944"/>
            <a:ext cx="1368152" cy="1152128"/>
          </a:xfrm>
          <a:prstGeom prst="bentConnector3">
            <a:avLst>
              <a:gd name="adj1" fmla="val -49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267744" y="3356992"/>
            <a:ext cx="6336704" cy="991731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i="1" dirty="0"/>
              <a:t>L’introduction n’a pas la forme académique de celle d’une dissertation</a:t>
            </a:r>
            <a:r>
              <a:rPr lang="fr-FR" sz="2400" i="1" dirty="0" smtClean="0"/>
              <a:t>. Quelle forme ?</a:t>
            </a:r>
            <a:endParaRPr lang="fr-FR" sz="2400" i="1" dirty="0"/>
          </a:p>
        </p:txBody>
      </p:sp>
      <p:cxnSp>
        <p:nvCxnSpPr>
          <p:cNvPr id="14" name="Connecteur en angle 13"/>
          <p:cNvCxnSpPr/>
          <p:nvPr/>
        </p:nvCxnSpPr>
        <p:spPr>
          <a:xfrm>
            <a:off x="755576" y="4149080"/>
            <a:ext cx="1656184" cy="720080"/>
          </a:xfrm>
          <a:prstGeom prst="bentConnector3">
            <a:avLst>
              <a:gd name="adj1" fmla="val 70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2483768" y="4581128"/>
            <a:ext cx="6192688" cy="550962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/>
              <a:t>L</a:t>
            </a:r>
            <a:r>
              <a:rPr lang="fr-FR" sz="2400" dirty="0" smtClean="0"/>
              <a:t>es </a:t>
            </a:r>
            <a:r>
              <a:rPr lang="fr-FR" sz="2400" dirty="0"/>
              <a:t>documents peuvent être non factuels</a:t>
            </a:r>
          </a:p>
        </p:txBody>
      </p:sp>
      <p:cxnSp>
        <p:nvCxnSpPr>
          <p:cNvPr id="20" name="Connecteur en angle 19"/>
          <p:cNvCxnSpPr/>
          <p:nvPr/>
        </p:nvCxnSpPr>
        <p:spPr>
          <a:xfrm>
            <a:off x="1331640" y="4869160"/>
            <a:ext cx="1152128" cy="1080120"/>
          </a:xfrm>
          <a:prstGeom prst="bentConnector3">
            <a:avLst>
              <a:gd name="adj1" fmla="val -4920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2555776" y="5301208"/>
            <a:ext cx="6192688" cy="143250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/>
              <a:t>Le sujet </a:t>
            </a:r>
            <a:r>
              <a:rPr lang="fr-FR" sz="2400" dirty="0" smtClean="0"/>
              <a:t>porte </a:t>
            </a:r>
            <a:r>
              <a:rPr lang="fr-FR" sz="2400" dirty="0"/>
              <a:t>sur un contenu figurant </a:t>
            </a:r>
            <a:r>
              <a:rPr lang="fr-FR" sz="2400" dirty="0" smtClean="0"/>
              <a:t>dans </a:t>
            </a:r>
            <a:r>
              <a:rPr lang="fr-FR" sz="2400" dirty="0"/>
              <a:t>les indications </a:t>
            </a:r>
            <a:r>
              <a:rPr lang="fr-FR" sz="2400" dirty="0" smtClean="0"/>
              <a:t>complémentaires et peut </a:t>
            </a:r>
            <a:r>
              <a:rPr lang="fr-FR" sz="2400" dirty="0"/>
              <a:t>être énoncé à partir </a:t>
            </a:r>
            <a:r>
              <a:rPr lang="fr-FR" sz="2400" dirty="0" smtClean="0"/>
              <a:t>des acquis de Première.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3" grpId="0" animBg="1"/>
      <p:bldP spid="15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260648"/>
            <a:ext cx="3744416" cy="4086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Les épreuves de SES au baccalauréat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51520" y="764704"/>
            <a:ext cx="3168352" cy="5107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L’épreuve de spécialité</a:t>
            </a:r>
            <a:endParaRPr lang="fr-FR" sz="2400" dirty="0"/>
          </a:p>
        </p:txBody>
      </p:sp>
      <p:cxnSp>
        <p:nvCxnSpPr>
          <p:cNvPr id="6" name="Connecteur en angle 5"/>
          <p:cNvCxnSpPr/>
          <p:nvPr/>
        </p:nvCxnSpPr>
        <p:spPr>
          <a:xfrm>
            <a:off x="827584" y="1268760"/>
            <a:ext cx="1584176" cy="792088"/>
          </a:xfrm>
          <a:prstGeom prst="bentConnector3">
            <a:avLst>
              <a:gd name="adj1" fmla="val -21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483768" y="1700808"/>
            <a:ext cx="6552728" cy="991731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Une question générale</a:t>
            </a:r>
          </a:p>
          <a:p>
            <a:r>
              <a:rPr lang="fr-FR" sz="2400" dirty="0" smtClean="0"/>
              <a:t>Un texte ou deux documents de nature différente</a:t>
            </a:r>
            <a:endParaRPr lang="fr-FR" sz="2400" dirty="0"/>
          </a:p>
        </p:txBody>
      </p:sp>
      <p:cxnSp>
        <p:nvCxnSpPr>
          <p:cNvPr id="9" name="Connecteur en angle 8"/>
          <p:cNvCxnSpPr/>
          <p:nvPr/>
        </p:nvCxnSpPr>
        <p:spPr>
          <a:xfrm>
            <a:off x="827584" y="2060848"/>
            <a:ext cx="1584176" cy="1296144"/>
          </a:xfrm>
          <a:prstGeom prst="bentConnector3">
            <a:avLst>
              <a:gd name="adj1" fmla="val -849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483768" y="2924944"/>
            <a:ext cx="6552728" cy="991731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i="1" dirty="0" smtClean="0"/>
              <a:t>Pas d’obligation d’introduction et de conclusion</a:t>
            </a:r>
          </a:p>
          <a:p>
            <a:r>
              <a:rPr lang="fr-FR" sz="2400" i="1" dirty="0" smtClean="0"/>
              <a:t>Pas d’obligation de plan</a:t>
            </a:r>
            <a:endParaRPr lang="fr-FR" sz="2400" i="1" dirty="0"/>
          </a:p>
        </p:txBody>
      </p:sp>
      <p:cxnSp>
        <p:nvCxnSpPr>
          <p:cNvPr id="13" name="Connecteur en angle 12"/>
          <p:cNvCxnSpPr/>
          <p:nvPr/>
        </p:nvCxnSpPr>
        <p:spPr>
          <a:xfrm>
            <a:off x="827584" y="3356992"/>
            <a:ext cx="1584176" cy="1296144"/>
          </a:xfrm>
          <a:prstGeom prst="bentConnector3">
            <a:avLst>
              <a:gd name="adj1" fmla="val -849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483768" y="4149080"/>
            <a:ext cx="6552728" cy="991731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Le sujet porte sur un contenu figurant dans les indications complémentaires</a:t>
            </a:r>
            <a:endParaRPr lang="fr-FR" sz="2400" dirty="0"/>
          </a:p>
        </p:txBody>
      </p:sp>
      <p:cxnSp>
        <p:nvCxnSpPr>
          <p:cNvPr id="15" name="Connecteur en angle 14"/>
          <p:cNvCxnSpPr/>
          <p:nvPr/>
        </p:nvCxnSpPr>
        <p:spPr>
          <a:xfrm>
            <a:off x="827584" y="4653136"/>
            <a:ext cx="1584176" cy="1296144"/>
          </a:xfrm>
          <a:prstGeom prst="bentConnector3">
            <a:avLst>
              <a:gd name="adj1" fmla="val -849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483768" y="5445224"/>
            <a:ext cx="6552728" cy="991731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L’énoncé du sujet </a:t>
            </a:r>
            <a:r>
              <a:rPr lang="fr-FR" sz="2400" u="sng" dirty="0" smtClean="0"/>
              <a:t>ne peut pas </a:t>
            </a:r>
            <a:r>
              <a:rPr lang="fr-FR" sz="2400" dirty="0" smtClean="0"/>
              <a:t>utiliser les notions de Première citées dans la 3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colonne !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260648"/>
            <a:ext cx="3744416" cy="4086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Les épreuves de SES au baccalauréat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51520" y="764704"/>
            <a:ext cx="3672408" cy="51077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L’épreuve orale de contrôle</a:t>
            </a:r>
            <a:endParaRPr lang="fr-FR" sz="2400" dirty="0"/>
          </a:p>
        </p:txBody>
      </p:sp>
      <p:cxnSp>
        <p:nvCxnSpPr>
          <p:cNvPr id="6" name="Connecteur en angle 5"/>
          <p:cNvCxnSpPr/>
          <p:nvPr/>
        </p:nvCxnSpPr>
        <p:spPr>
          <a:xfrm>
            <a:off x="467544" y="1340768"/>
            <a:ext cx="864096" cy="792088"/>
          </a:xfrm>
          <a:prstGeom prst="bentConnector3">
            <a:avLst>
              <a:gd name="adj1" fmla="val 869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403648" y="1412776"/>
            <a:ext cx="7560840" cy="143250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Le candidat a le choix entre deux sujets dont les questions principales </a:t>
            </a:r>
            <a:r>
              <a:rPr lang="fr-FR" sz="2400" u="sng" dirty="0" smtClean="0"/>
              <a:t>portent sur des champs différents </a:t>
            </a:r>
            <a:r>
              <a:rPr lang="fr-FR" sz="2400" dirty="0" smtClean="0"/>
              <a:t>du programme</a:t>
            </a:r>
            <a:endParaRPr lang="fr-FR" sz="2400" dirty="0"/>
          </a:p>
        </p:txBody>
      </p:sp>
      <p:cxnSp>
        <p:nvCxnSpPr>
          <p:cNvPr id="11" name="Connecteur en angle 10"/>
          <p:cNvCxnSpPr/>
          <p:nvPr/>
        </p:nvCxnSpPr>
        <p:spPr>
          <a:xfrm>
            <a:off x="467544" y="2276872"/>
            <a:ext cx="1008112" cy="936104"/>
          </a:xfrm>
          <a:prstGeom prst="bentConnector3">
            <a:avLst>
              <a:gd name="adj1" fmla="val 1408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1547664" y="2924944"/>
            <a:ext cx="7416824" cy="991731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Une question principale sur 10 points</a:t>
            </a:r>
          </a:p>
          <a:p>
            <a:r>
              <a:rPr lang="fr-FR" sz="2400" dirty="0" smtClean="0"/>
              <a:t>Trois questions simples sur 10 points</a:t>
            </a:r>
          </a:p>
        </p:txBody>
      </p:sp>
      <p:cxnSp>
        <p:nvCxnSpPr>
          <p:cNvPr id="32" name="Connecteur en angle 31"/>
          <p:cNvCxnSpPr/>
          <p:nvPr/>
        </p:nvCxnSpPr>
        <p:spPr>
          <a:xfrm>
            <a:off x="467544" y="3284984"/>
            <a:ext cx="1008112" cy="936104"/>
          </a:xfrm>
          <a:prstGeom prst="bentConnector3">
            <a:avLst>
              <a:gd name="adj1" fmla="val 1408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475656" y="4005064"/>
            <a:ext cx="7488832" cy="2754809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Pour les trois questions simples :</a:t>
            </a:r>
          </a:p>
          <a:p>
            <a:pPr>
              <a:buFontTx/>
              <a:buChar char="-"/>
            </a:pPr>
            <a:r>
              <a:rPr lang="fr-FR" sz="2400" dirty="0" smtClean="0"/>
              <a:t> Une, en lien avec l'un des deux documents, porte sur la maîtrise des outils et savoir-faire</a:t>
            </a:r>
          </a:p>
          <a:p>
            <a:pPr>
              <a:buFontTx/>
              <a:buChar char="-"/>
            </a:pPr>
            <a:r>
              <a:rPr lang="fr-FR" sz="2400" dirty="0" smtClean="0"/>
              <a:t>  Les deux autres portent sur des notions figurant dans d'autres thèmes du programme  (de spécialité pour les spécialistes 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9" grpId="0" animBg="1"/>
      <p:bldP spid="3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520</Words>
  <Application>Microsoft Office PowerPoint</Application>
  <PresentationFormat>Affichage à l'écran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Maurice</dc:creator>
  <cp:lastModifiedBy>Utilisateur</cp:lastModifiedBy>
  <cp:revision>19</cp:revision>
  <dcterms:created xsi:type="dcterms:W3CDTF">2012-05-13T07:10:22Z</dcterms:created>
  <dcterms:modified xsi:type="dcterms:W3CDTF">2012-07-03T06:51:59Z</dcterms:modified>
</cp:coreProperties>
</file>