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58" r:id="rId4"/>
    <p:sldId id="281" r:id="rId5"/>
    <p:sldId id="282" r:id="rId6"/>
    <p:sldId id="277" r:id="rId7"/>
    <p:sldId id="278" r:id="rId8"/>
    <p:sldId id="279" r:id="rId9"/>
    <p:sldId id="280" r:id="rId10"/>
    <p:sldId id="262" r:id="rId11"/>
    <p:sldId id="264" r:id="rId12"/>
    <p:sldId id="283" r:id="rId13"/>
    <p:sldId id="286" r:id="rId14"/>
    <p:sldId id="329" r:id="rId15"/>
    <p:sldId id="330" r:id="rId16"/>
    <p:sldId id="331" r:id="rId17"/>
    <p:sldId id="285" r:id="rId18"/>
    <p:sldId id="335" r:id="rId19"/>
    <p:sldId id="349" r:id="rId20"/>
    <p:sldId id="336" r:id="rId21"/>
    <p:sldId id="288" r:id="rId22"/>
    <p:sldId id="289" r:id="rId23"/>
    <p:sldId id="290" r:id="rId24"/>
    <p:sldId id="291" r:id="rId25"/>
    <p:sldId id="292" r:id="rId26"/>
    <p:sldId id="295" r:id="rId27"/>
    <p:sldId id="297" r:id="rId28"/>
    <p:sldId id="298" r:id="rId29"/>
    <p:sldId id="333" r:id="rId30"/>
    <p:sldId id="300" r:id="rId31"/>
    <p:sldId id="302" r:id="rId32"/>
    <p:sldId id="304" r:id="rId33"/>
    <p:sldId id="305" r:id="rId34"/>
    <p:sldId id="342" r:id="rId35"/>
    <p:sldId id="343" r:id="rId36"/>
    <p:sldId id="347" r:id="rId37"/>
    <p:sldId id="348" r:id="rId38"/>
    <p:sldId id="326" r:id="rId39"/>
    <p:sldId id="328" r:id="rId40"/>
    <p:sldId id="261" r:id="rId41"/>
  </p:sldIdLst>
  <p:sldSz cx="9144000" cy="6858000" type="screen4x3"/>
  <p:notesSz cx="6858000" cy="9144000"/>
  <p:custDataLst>
    <p:tags r:id="rId4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72" autoAdjust="0"/>
    <p:restoredTop sz="94660"/>
  </p:normalViewPr>
  <p:slideViewPr>
    <p:cSldViewPr>
      <p:cViewPr varScale="1">
        <p:scale>
          <a:sx n="102" d="100"/>
          <a:sy n="102" d="100"/>
        </p:scale>
        <p:origin x="-90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523843-D409-401E-9A26-0990A4C24AFC}" type="doc">
      <dgm:prSet loTypeId="urn:microsoft.com/office/officeart/2005/8/layout/pyramid2" loCatId="pyramid" qsTypeId="urn:microsoft.com/office/officeart/2005/8/quickstyle/simple3" qsCatId="simple" csTypeId="urn:microsoft.com/office/officeart/2005/8/colors/accent6_5" csCatId="accent6" phldr="1"/>
      <dgm:spPr/>
    </dgm:pt>
    <dgm:pt modelId="{508629F3-6347-437F-8AFA-335371349579}">
      <dgm:prSet phldrT="[Texte]"/>
      <dgm:spPr/>
      <dgm:t>
        <a:bodyPr/>
        <a:lstStyle/>
        <a:p>
          <a:pPr algn="ctr"/>
          <a:r>
            <a:rPr lang="fr-FR" b="1" dirty="0" smtClean="0">
              <a:solidFill>
                <a:srgbClr val="FF0000"/>
              </a:solidFill>
            </a:rPr>
            <a:t>10 % </a:t>
          </a:r>
          <a:r>
            <a:rPr lang="fr-FR" dirty="0" smtClean="0"/>
            <a:t>de ce que nous lisons</a:t>
          </a:r>
        </a:p>
        <a:p>
          <a:pPr algn="ctr"/>
          <a:r>
            <a:rPr lang="fr-FR" b="1" dirty="0" smtClean="0">
              <a:solidFill>
                <a:srgbClr val="FF0000"/>
              </a:solidFill>
            </a:rPr>
            <a:t>20 %</a:t>
          </a:r>
          <a:r>
            <a:rPr lang="fr-FR" dirty="0" smtClean="0"/>
            <a:t> de ce que nous entendons</a:t>
          </a:r>
          <a:endParaRPr lang="fr-FR" dirty="0"/>
        </a:p>
      </dgm:t>
    </dgm:pt>
    <dgm:pt modelId="{5A153A1F-EACA-49CE-BEE5-85D05AA1EF5F}" type="parTrans" cxnId="{5DE12D0D-C677-469C-A7C7-6D298CD4ECC6}">
      <dgm:prSet/>
      <dgm:spPr/>
      <dgm:t>
        <a:bodyPr/>
        <a:lstStyle/>
        <a:p>
          <a:endParaRPr lang="fr-FR"/>
        </a:p>
      </dgm:t>
    </dgm:pt>
    <dgm:pt modelId="{4142FCD1-A7DC-4338-A186-BD8A43A3418E}" type="sibTrans" cxnId="{5DE12D0D-C677-469C-A7C7-6D298CD4ECC6}">
      <dgm:prSet/>
      <dgm:spPr/>
      <dgm:t>
        <a:bodyPr/>
        <a:lstStyle/>
        <a:p>
          <a:endParaRPr lang="fr-FR"/>
        </a:p>
      </dgm:t>
    </dgm:pt>
    <dgm:pt modelId="{5D9A7B04-BA21-472F-8098-6B10D8CA16A0}">
      <dgm:prSet phldrT="[Texte]"/>
      <dgm:spPr/>
      <dgm:t>
        <a:bodyPr/>
        <a:lstStyle/>
        <a:p>
          <a:r>
            <a:rPr lang="fr-FR" b="1" dirty="0" smtClean="0">
              <a:solidFill>
                <a:srgbClr val="FF0000"/>
              </a:solidFill>
            </a:rPr>
            <a:t>30 %</a:t>
          </a:r>
          <a:r>
            <a:rPr lang="fr-FR" dirty="0" smtClean="0"/>
            <a:t> de ce que nous voyons</a:t>
          </a:r>
        </a:p>
        <a:p>
          <a:r>
            <a:rPr lang="fr-FR" dirty="0" smtClean="0"/>
            <a:t> </a:t>
          </a:r>
          <a:r>
            <a:rPr lang="fr-FR" b="1" dirty="0" smtClean="0">
              <a:solidFill>
                <a:srgbClr val="FF0000"/>
              </a:solidFill>
            </a:rPr>
            <a:t>50 %</a:t>
          </a:r>
          <a:r>
            <a:rPr lang="fr-FR" dirty="0" smtClean="0"/>
            <a:t> de ce que nous voyons et entendons</a:t>
          </a:r>
          <a:endParaRPr lang="fr-FR" dirty="0"/>
        </a:p>
      </dgm:t>
    </dgm:pt>
    <dgm:pt modelId="{AD624AA7-DA2B-4D68-97BC-E166C2244879}" type="parTrans" cxnId="{86360664-61A2-4A14-B3B4-8D765B79B27B}">
      <dgm:prSet/>
      <dgm:spPr/>
      <dgm:t>
        <a:bodyPr/>
        <a:lstStyle/>
        <a:p>
          <a:endParaRPr lang="fr-FR"/>
        </a:p>
      </dgm:t>
    </dgm:pt>
    <dgm:pt modelId="{D3DF54D1-9B91-4F24-B593-3780D3C508E4}" type="sibTrans" cxnId="{86360664-61A2-4A14-B3B4-8D765B79B27B}">
      <dgm:prSet/>
      <dgm:spPr/>
      <dgm:t>
        <a:bodyPr/>
        <a:lstStyle/>
        <a:p>
          <a:endParaRPr lang="fr-FR"/>
        </a:p>
      </dgm:t>
    </dgm:pt>
    <dgm:pt modelId="{FD59349D-730B-467E-B7C2-34FE49821855}">
      <dgm:prSet phldrT="[Texte]"/>
      <dgm:spPr/>
      <dgm:t>
        <a:bodyPr/>
        <a:lstStyle/>
        <a:p>
          <a:r>
            <a:rPr lang="fr-FR" b="1" dirty="0" smtClean="0">
              <a:solidFill>
                <a:srgbClr val="FF0000"/>
              </a:solidFill>
            </a:rPr>
            <a:t>80 %</a:t>
          </a:r>
          <a:r>
            <a:rPr lang="fr-FR" dirty="0" smtClean="0"/>
            <a:t> de ce que nous disons</a:t>
          </a:r>
        </a:p>
        <a:p>
          <a:r>
            <a:rPr lang="fr-FR" b="1" dirty="0" smtClean="0">
              <a:solidFill>
                <a:srgbClr val="FF0000"/>
              </a:solidFill>
            </a:rPr>
            <a:t>90 %</a:t>
          </a:r>
          <a:r>
            <a:rPr lang="fr-FR" dirty="0" smtClean="0"/>
            <a:t> de ce que nous disons et faisons </a:t>
          </a:r>
          <a:endParaRPr lang="fr-FR" dirty="0"/>
        </a:p>
      </dgm:t>
    </dgm:pt>
    <dgm:pt modelId="{B429A05A-5DD0-4D5B-BB5E-EFC66EE932D4}" type="parTrans" cxnId="{85DFFF8C-736A-43F6-B02C-39F2C0C307CC}">
      <dgm:prSet/>
      <dgm:spPr/>
      <dgm:t>
        <a:bodyPr/>
        <a:lstStyle/>
        <a:p>
          <a:endParaRPr lang="fr-FR"/>
        </a:p>
      </dgm:t>
    </dgm:pt>
    <dgm:pt modelId="{E12FD17E-A0A4-460F-AEF4-2E2D429BA62E}" type="sibTrans" cxnId="{85DFFF8C-736A-43F6-B02C-39F2C0C307CC}">
      <dgm:prSet/>
      <dgm:spPr/>
      <dgm:t>
        <a:bodyPr/>
        <a:lstStyle/>
        <a:p>
          <a:endParaRPr lang="fr-FR"/>
        </a:p>
      </dgm:t>
    </dgm:pt>
    <dgm:pt modelId="{9FC84514-6C0A-46D6-8866-C4C7DD65E9C1}" type="pres">
      <dgm:prSet presAssocID="{BD523843-D409-401E-9A26-0990A4C24AFC}" presName="compositeShape" presStyleCnt="0">
        <dgm:presLayoutVars>
          <dgm:dir/>
          <dgm:resizeHandles/>
        </dgm:presLayoutVars>
      </dgm:prSet>
      <dgm:spPr/>
    </dgm:pt>
    <dgm:pt modelId="{978FD406-782A-4CCB-8B7F-4BCD21448291}" type="pres">
      <dgm:prSet presAssocID="{BD523843-D409-401E-9A26-0990A4C24AFC}" presName="pyramid" presStyleLbl="node1" presStyleIdx="0" presStyleCnt="1"/>
      <dgm:spPr/>
    </dgm:pt>
    <dgm:pt modelId="{3FCAE2B6-C68C-43B5-A6FF-17B7328FCA4E}" type="pres">
      <dgm:prSet presAssocID="{BD523843-D409-401E-9A26-0990A4C24AFC}" presName="theList" presStyleCnt="0"/>
      <dgm:spPr/>
    </dgm:pt>
    <dgm:pt modelId="{A1A7F14B-E0F0-4708-8DF0-0B4E3F5DC52E}" type="pres">
      <dgm:prSet presAssocID="{508629F3-6347-437F-8AFA-335371349579}" presName="aNode" presStyleLbl="fgAcc1" presStyleIdx="0" presStyleCnt="3">
        <dgm:presLayoutVars>
          <dgm:bulletEnabled val="1"/>
        </dgm:presLayoutVars>
      </dgm:prSet>
      <dgm:spPr/>
      <dgm:t>
        <a:bodyPr/>
        <a:lstStyle/>
        <a:p>
          <a:endParaRPr lang="fr-FR"/>
        </a:p>
      </dgm:t>
    </dgm:pt>
    <dgm:pt modelId="{A54F07BE-B595-4BBC-9A73-793ECD1BCBE9}" type="pres">
      <dgm:prSet presAssocID="{508629F3-6347-437F-8AFA-335371349579}" presName="aSpace" presStyleCnt="0"/>
      <dgm:spPr/>
    </dgm:pt>
    <dgm:pt modelId="{3CC961CA-D2EB-40A1-B0BE-DEE073DE7701}" type="pres">
      <dgm:prSet presAssocID="{5D9A7B04-BA21-472F-8098-6B10D8CA16A0}" presName="aNode" presStyleLbl="fgAcc1" presStyleIdx="1" presStyleCnt="3">
        <dgm:presLayoutVars>
          <dgm:bulletEnabled val="1"/>
        </dgm:presLayoutVars>
      </dgm:prSet>
      <dgm:spPr/>
      <dgm:t>
        <a:bodyPr/>
        <a:lstStyle/>
        <a:p>
          <a:endParaRPr lang="fr-FR"/>
        </a:p>
      </dgm:t>
    </dgm:pt>
    <dgm:pt modelId="{C5D2601C-B5AD-4365-B604-409EE601FD80}" type="pres">
      <dgm:prSet presAssocID="{5D9A7B04-BA21-472F-8098-6B10D8CA16A0}" presName="aSpace" presStyleCnt="0"/>
      <dgm:spPr/>
    </dgm:pt>
    <dgm:pt modelId="{46DE71A3-9BD6-4094-84CE-0BFDDC9CCE7D}" type="pres">
      <dgm:prSet presAssocID="{FD59349D-730B-467E-B7C2-34FE49821855}" presName="aNode" presStyleLbl="fgAcc1" presStyleIdx="2" presStyleCnt="3">
        <dgm:presLayoutVars>
          <dgm:bulletEnabled val="1"/>
        </dgm:presLayoutVars>
      </dgm:prSet>
      <dgm:spPr/>
      <dgm:t>
        <a:bodyPr/>
        <a:lstStyle/>
        <a:p>
          <a:endParaRPr lang="fr-FR"/>
        </a:p>
      </dgm:t>
    </dgm:pt>
    <dgm:pt modelId="{9BB37504-3A17-4947-AEB1-306912061677}" type="pres">
      <dgm:prSet presAssocID="{FD59349D-730B-467E-B7C2-34FE49821855}" presName="aSpace" presStyleCnt="0"/>
      <dgm:spPr/>
    </dgm:pt>
  </dgm:ptLst>
  <dgm:cxnLst>
    <dgm:cxn modelId="{3A29E748-8041-47A9-A0F0-970E8039EC4E}" type="presOf" srcId="{BD523843-D409-401E-9A26-0990A4C24AFC}" destId="{9FC84514-6C0A-46D6-8866-C4C7DD65E9C1}" srcOrd="0" destOrd="0" presId="urn:microsoft.com/office/officeart/2005/8/layout/pyramid2"/>
    <dgm:cxn modelId="{86360664-61A2-4A14-B3B4-8D765B79B27B}" srcId="{BD523843-D409-401E-9A26-0990A4C24AFC}" destId="{5D9A7B04-BA21-472F-8098-6B10D8CA16A0}" srcOrd="1" destOrd="0" parTransId="{AD624AA7-DA2B-4D68-97BC-E166C2244879}" sibTransId="{D3DF54D1-9B91-4F24-B593-3780D3C508E4}"/>
    <dgm:cxn modelId="{80A2BD4B-1FDD-49CE-951A-DA54BA2A0228}" type="presOf" srcId="{FD59349D-730B-467E-B7C2-34FE49821855}" destId="{46DE71A3-9BD6-4094-84CE-0BFDDC9CCE7D}" srcOrd="0" destOrd="0" presId="urn:microsoft.com/office/officeart/2005/8/layout/pyramid2"/>
    <dgm:cxn modelId="{5DE12D0D-C677-469C-A7C7-6D298CD4ECC6}" srcId="{BD523843-D409-401E-9A26-0990A4C24AFC}" destId="{508629F3-6347-437F-8AFA-335371349579}" srcOrd="0" destOrd="0" parTransId="{5A153A1F-EACA-49CE-BEE5-85D05AA1EF5F}" sibTransId="{4142FCD1-A7DC-4338-A186-BD8A43A3418E}"/>
    <dgm:cxn modelId="{85DFFF8C-736A-43F6-B02C-39F2C0C307CC}" srcId="{BD523843-D409-401E-9A26-0990A4C24AFC}" destId="{FD59349D-730B-467E-B7C2-34FE49821855}" srcOrd="2" destOrd="0" parTransId="{B429A05A-5DD0-4D5B-BB5E-EFC66EE932D4}" sibTransId="{E12FD17E-A0A4-460F-AEF4-2E2D429BA62E}"/>
    <dgm:cxn modelId="{5B376ED1-2074-4985-BFF4-09B0D16DF27F}" type="presOf" srcId="{5D9A7B04-BA21-472F-8098-6B10D8CA16A0}" destId="{3CC961CA-D2EB-40A1-B0BE-DEE073DE7701}" srcOrd="0" destOrd="0" presId="urn:microsoft.com/office/officeart/2005/8/layout/pyramid2"/>
    <dgm:cxn modelId="{59DF42C3-4E4A-47CA-85B3-1D7B9ED2736D}" type="presOf" srcId="{508629F3-6347-437F-8AFA-335371349579}" destId="{A1A7F14B-E0F0-4708-8DF0-0B4E3F5DC52E}" srcOrd="0" destOrd="0" presId="urn:microsoft.com/office/officeart/2005/8/layout/pyramid2"/>
    <dgm:cxn modelId="{C39FF729-23A3-4752-9691-3E99B6EF522D}" type="presParOf" srcId="{9FC84514-6C0A-46D6-8866-C4C7DD65E9C1}" destId="{978FD406-782A-4CCB-8B7F-4BCD21448291}" srcOrd="0" destOrd="0" presId="urn:microsoft.com/office/officeart/2005/8/layout/pyramid2"/>
    <dgm:cxn modelId="{EA92EBE6-9B64-4531-83A6-117A2ABE998F}" type="presParOf" srcId="{9FC84514-6C0A-46D6-8866-C4C7DD65E9C1}" destId="{3FCAE2B6-C68C-43B5-A6FF-17B7328FCA4E}" srcOrd="1" destOrd="0" presId="urn:microsoft.com/office/officeart/2005/8/layout/pyramid2"/>
    <dgm:cxn modelId="{E6393228-9B81-427D-B8E5-334340CC34F1}" type="presParOf" srcId="{3FCAE2B6-C68C-43B5-A6FF-17B7328FCA4E}" destId="{A1A7F14B-E0F0-4708-8DF0-0B4E3F5DC52E}" srcOrd="0" destOrd="0" presId="urn:microsoft.com/office/officeart/2005/8/layout/pyramid2"/>
    <dgm:cxn modelId="{9E15F547-9760-496D-892A-5D50BFD23D00}" type="presParOf" srcId="{3FCAE2B6-C68C-43B5-A6FF-17B7328FCA4E}" destId="{A54F07BE-B595-4BBC-9A73-793ECD1BCBE9}" srcOrd="1" destOrd="0" presId="urn:microsoft.com/office/officeart/2005/8/layout/pyramid2"/>
    <dgm:cxn modelId="{684F0FA1-8ACF-45B9-B2FB-817EC1B966A5}" type="presParOf" srcId="{3FCAE2B6-C68C-43B5-A6FF-17B7328FCA4E}" destId="{3CC961CA-D2EB-40A1-B0BE-DEE073DE7701}" srcOrd="2" destOrd="0" presId="urn:microsoft.com/office/officeart/2005/8/layout/pyramid2"/>
    <dgm:cxn modelId="{8D8B4456-1CEF-4052-82F1-FAD1C4E1AEE8}" type="presParOf" srcId="{3FCAE2B6-C68C-43B5-A6FF-17B7328FCA4E}" destId="{C5D2601C-B5AD-4365-B604-409EE601FD80}" srcOrd="3" destOrd="0" presId="urn:microsoft.com/office/officeart/2005/8/layout/pyramid2"/>
    <dgm:cxn modelId="{ED7FF030-3DE1-4FF9-85F6-DA9199165DFE}" type="presParOf" srcId="{3FCAE2B6-C68C-43B5-A6FF-17B7328FCA4E}" destId="{46DE71A3-9BD6-4094-84CE-0BFDDC9CCE7D}" srcOrd="4" destOrd="0" presId="urn:microsoft.com/office/officeart/2005/8/layout/pyramid2"/>
    <dgm:cxn modelId="{BD3FF4F8-DEF1-4E8E-958D-83487F2D8B17}" type="presParOf" srcId="{3FCAE2B6-C68C-43B5-A6FF-17B7328FCA4E}" destId="{9BB37504-3A17-4947-AEB1-306912061677}"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8FD406-782A-4CCB-8B7F-4BCD21448291}">
      <dsp:nvSpPr>
        <dsp:cNvPr id="0" name=""/>
        <dsp:cNvSpPr/>
      </dsp:nvSpPr>
      <dsp:spPr>
        <a:xfrm>
          <a:off x="735368" y="0"/>
          <a:ext cx="5877272" cy="5877272"/>
        </a:xfrm>
        <a:prstGeom prst="triangle">
          <a:avLst/>
        </a:prstGeom>
        <a:gradFill rotWithShape="0">
          <a:gsLst>
            <a:gs pos="0">
              <a:schemeClr val="accent6">
                <a:alpha val="90000"/>
                <a:hueOff val="0"/>
                <a:satOff val="0"/>
                <a:lumOff val="0"/>
                <a:alphaOff val="0"/>
                <a:tint val="35000"/>
                <a:satMod val="253000"/>
              </a:schemeClr>
            </a:gs>
            <a:gs pos="50000">
              <a:schemeClr val="accent6">
                <a:alpha val="90000"/>
                <a:hueOff val="0"/>
                <a:satOff val="0"/>
                <a:lumOff val="0"/>
                <a:alphaOff val="0"/>
                <a:tint val="42000"/>
                <a:satMod val="255000"/>
              </a:schemeClr>
            </a:gs>
            <a:gs pos="97000">
              <a:schemeClr val="accent6">
                <a:alpha val="90000"/>
                <a:hueOff val="0"/>
                <a:satOff val="0"/>
                <a:lumOff val="0"/>
                <a:alphaOff val="0"/>
                <a:tint val="53000"/>
                <a:satMod val="260000"/>
              </a:schemeClr>
            </a:gs>
            <a:gs pos="100000">
              <a:schemeClr val="accent6">
                <a:alpha val="90000"/>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1A7F14B-E0F0-4708-8DF0-0B4E3F5DC52E}">
      <dsp:nvSpPr>
        <dsp:cNvPr id="0" name=""/>
        <dsp:cNvSpPr/>
      </dsp:nvSpPr>
      <dsp:spPr>
        <a:xfrm>
          <a:off x="3674004" y="590883"/>
          <a:ext cx="3820226" cy="1391260"/>
        </a:xfrm>
        <a:prstGeom prst="roundRect">
          <a:avLst/>
        </a:prstGeom>
        <a:solidFill>
          <a:schemeClr val="lt1">
            <a:alpha val="90000"/>
            <a:hueOff val="0"/>
            <a:satOff val="0"/>
            <a:lumOff val="0"/>
            <a:alphaOff val="0"/>
          </a:schemeClr>
        </a:solidFill>
        <a:ln w="9525" cap="flat" cmpd="sng" algn="ctr">
          <a:solidFill>
            <a:schemeClr val="accent6">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b="1" kern="1200" dirty="0" smtClean="0">
              <a:solidFill>
                <a:srgbClr val="FF0000"/>
              </a:solidFill>
            </a:rPr>
            <a:t>10 % </a:t>
          </a:r>
          <a:r>
            <a:rPr lang="fr-FR" sz="2300" kern="1200" dirty="0" smtClean="0"/>
            <a:t>de ce que nous lisons</a:t>
          </a:r>
        </a:p>
        <a:p>
          <a:pPr lvl="0" algn="ctr" defTabSz="1022350">
            <a:lnSpc>
              <a:spcPct val="90000"/>
            </a:lnSpc>
            <a:spcBef>
              <a:spcPct val="0"/>
            </a:spcBef>
            <a:spcAft>
              <a:spcPct val="35000"/>
            </a:spcAft>
          </a:pPr>
          <a:r>
            <a:rPr lang="fr-FR" sz="2300" b="1" kern="1200" dirty="0" smtClean="0">
              <a:solidFill>
                <a:srgbClr val="FF0000"/>
              </a:solidFill>
            </a:rPr>
            <a:t>20 %</a:t>
          </a:r>
          <a:r>
            <a:rPr lang="fr-FR" sz="2300" kern="1200" dirty="0" smtClean="0"/>
            <a:t> de ce que nous entendons</a:t>
          </a:r>
          <a:endParaRPr lang="fr-FR" sz="2300" kern="1200" dirty="0"/>
        </a:p>
      </dsp:txBody>
      <dsp:txXfrm>
        <a:off x="3674004" y="590883"/>
        <a:ext cx="3820226" cy="1391260"/>
      </dsp:txXfrm>
    </dsp:sp>
    <dsp:sp modelId="{3CC961CA-D2EB-40A1-B0BE-DEE073DE7701}">
      <dsp:nvSpPr>
        <dsp:cNvPr id="0" name=""/>
        <dsp:cNvSpPr/>
      </dsp:nvSpPr>
      <dsp:spPr>
        <a:xfrm>
          <a:off x="3674004" y="2156051"/>
          <a:ext cx="3820226" cy="1391260"/>
        </a:xfrm>
        <a:prstGeom prst="roundRect">
          <a:avLst/>
        </a:prstGeom>
        <a:solidFill>
          <a:schemeClr val="lt1">
            <a:alpha val="90000"/>
            <a:hueOff val="0"/>
            <a:satOff val="0"/>
            <a:lumOff val="0"/>
            <a:alphaOff val="0"/>
          </a:schemeClr>
        </a:solidFill>
        <a:ln w="9525" cap="flat" cmpd="sng" algn="ctr">
          <a:solidFill>
            <a:schemeClr val="accent6">
              <a:alpha val="90000"/>
              <a:hueOff val="0"/>
              <a:satOff val="0"/>
              <a:lumOff val="0"/>
              <a:alphaOff val="-2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b="1" kern="1200" dirty="0" smtClean="0">
              <a:solidFill>
                <a:srgbClr val="FF0000"/>
              </a:solidFill>
            </a:rPr>
            <a:t>30 %</a:t>
          </a:r>
          <a:r>
            <a:rPr lang="fr-FR" sz="2300" kern="1200" dirty="0" smtClean="0"/>
            <a:t> de ce que nous voyons</a:t>
          </a:r>
        </a:p>
        <a:p>
          <a:pPr lvl="0" algn="ctr" defTabSz="1022350">
            <a:lnSpc>
              <a:spcPct val="90000"/>
            </a:lnSpc>
            <a:spcBef>
              <a:spcPct val="0"/>
            </a:spcBef>
            <a:spcAft>
              <a:spcPct val="35000"/>
            </a:spcAft>
          </a:pPr>
          <a:r>
            <a:rPr lang="fr-FR" sz="2300" kern="1200" dirty="0" smtClean="0"/>
            <a:t> </a:t>
          </a:r>
          <a:r>
            <a:rPr lang="fr-FR" sz="2300" b="1" kern="1200" dirty="0" smtClean="0">
              <a:solidFill>
                <a:srgbClr val="FF0000"/>
              </a:solidFill>
            </a:rPr>
            <a:t>50 %</a:t>
          </a:r>
          <a:r>
            <a:rPr lang="fr-FR" sz="2300" kern="1200" dirty="0" smtClean="0"/>
            <a:t> de ce que nous voyons et entendons</a:t>
          </a:r>
          <a:endParaRPr lang="fr-FR" sz="2300" kern="1200" dirty="0"/>
        </a:p>
      </dsp:txBody>
      <dsp:txXfrm>
        <a:off x="3674004" y="2156051"/>
        <a:ext cx="3820226" cy="1391260"/>
      </dsp:txXfrm>
    </dsp:sp>
    <dsp:sp modelId="{46DE71A3-9BD6-4094-84CE-0BFDDC9CCE7D}">
      <dsp:nvSpPr>
        <dsp:cNvPr id="0" name=""/>
        <dsp:cNvSpPr/>
      </dsp:nvSpPr>
      <dsp:spPr>
        <a:xfrm>
          <a:off x="3674004" y="3721220"/>
          <a:ext cx="3820226" cy="1391260"/>
        </a:xfrm>
        <a:prstGeom prst="roundRect">
          <a:avLst/>
        </a:prstGeom>
        <a:solidFill>
          <a:schemeClr val="lt1">
            <a:alpha val="90000"/>
            <a:hueOff val="0"/>
            <a:satOff val="0"/>
            <a:lumOff val="0"/>
            <a:alphaOff val="0"/>
          </a:schemeClr>
        </a:solidFill>
        <a:ln w="9525" cap="flat" cmpd="sng" algn="ctr">
          <a:solidFill>
            <a:schemeClr val="accent6">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b="1" kern="1200" dirty="0" smtClean="0">
              <a:solidFill>
                <a:srgbClr val="FF0000"/>
              </a:solidFill>
            </a:rPr>
            <a:t>80 %</a:t>
          </a:r>
          <a:r>
            <a:rPr lang="fr-FR" sz="2300" kern="1200" dirty="0" smtClean="0"/>
            <a:t> de ce que nous disons</a:t>
          </a:r>
        </a:p>
        <a:p>
          <a:pPr lvl="0" algn="ctr" defTabSz="1022350">
            <a:lnSpc>
              <a:spcPct val="90000"/>
            </a:lnSpc>
            <a:spcBef>
              <a:spcPct val="0"/>
            </a:spcBef>
            <a:spcAft>
              <a:spcPct val="35000"/>
            </a:spcAft>
          </a:pPr>
          <a:r>
            <a:rPr lang="fr-FR" sz="2300" b="1" kern="1200" dirty="0" smtClean="0">
              <a:solidFill>
                <a:srgbClr val="FF0000"/>
              </a:solidFill>
            </a:rPr>
            <a:t>90 %</a:t>
          </a:r>
          <a:r>
            <a:rPr lang="fr-FR" sz="2300" kern="1200" dirty="0" smtClean="0"/>
            <a:t> de ce que nous disons et faisons </a:t>
          </a:r>
          <a:endParaRPr lang="fr-FR" sz="2300" kern="1200" dirty="0"/>
        </a:p>
      </dsp:txBody>
      <dsp:txXfrm>
        <a:off x="3674004" y="3721220"/>
        <a:ext cx="3820226" cy="139126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267AEB-3523-4B6D-9607-3A0E85FA9884}" type="datetimeFigureOut">
              <a:rPr lang="fr-FR" smtClean="0"/>
              <a:pPr/>
              <a:t>14/04/2014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69E80E-1FD0-472C-929B-C163F9B73FA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D264F95-F4CC-4EEE-BF9B-C2B5C094F357}" type="slidenum">
              <a:rPr lang="en-US"/>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4399E6-BAD5-4645-966D-7C8E9FC7F3E6}" type="slidenum">
              <a:rPr lang="fr-FR"/>
              <a:pPr/>
              <a:t>36</a:t>
            </a:fld>
            <a:endParaRPr lang="fr-F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0AF744-79C3-4D94-A7EA-A0C908799C29}" type="slidenum">
              <a:rPr lang="fr-FR"/>
              <a:pPr/>
              <a:t>37</a:t>
            </a:fld>
            <a:endParaRPr lang="fr-F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ED1C35E6-76C9-4CF7-8C3B-563DB8A66F2B}" type="datetimeFigureOut">
              <a:rPr lang="fr-FR" smtClean="0"/>
              <a:pPr/>
              <a:t>14/04/2014</a:t>
            </a:fld>
            <a:endParaRPr lang="fr-FR"/>
          </a:p>
        </p:txBody>
      </p:sp>
      <p:sp>
        <p:nvSpPr>
          <p:cNvPr id="20" name="Espace réservé du pied de page 19"/>
          <p:cNvSpPr>
            <a:spLocks noGrp="1"/>
          </p:cNvSpPr>
          <p:nvPr>
            <p:ph type="ftr" sz="quarter" idx="11"/>
          </p:nvPr>
        </p:nvSpPr>
        <p:spPr/>
        <p:txBody>
          <a:bodyPr/>
          <a:lstStyle>
            <a:extLst/>
          </a:lstStyle>
          <a:p>
            <a:endParaRPr lang="fr-FR"/>
          </a:p>
        </p:txBody>
      </p:sp>
      <p:sp>
        <p:nvSpPr>
          <p:cNvPr id="10" name="Espace réservé du numéro de diapositive 9"/>
          <p:cNvSpPr>
            <a:spLocks noGrp="1"/>
          </p:cNvSpPr>
          <p:nvPr>
            <p:ph type="sldNum" sz="quarter" idx="12"/>
          </p:nvPr>
        </p:nvSpPr>
        <p:spPr/>
        <p:txBody>
          <a:bodyPr/>
          <a:lstStyle>
            <a:extLst/>
          </a:lstStyle>
          <a:p>
            <a:fld id="{115AF985-1CF8-441D-835B-BF8D6496389A}" type="slidenum">
              <a:rPr lang="fr-FR" smtClean="0"/>
              <a:pPr/>
              <a:t>‹N°›</a:t>
            </a:fld>
            <a:endParaRPr lang="fr-F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D1C35E6-76C9-4CF7-8C3B-563DB8A66F2B}" type="datetimeFigureOut">
              <a:rPr lang="fr-FR" smtClean="0"/>
              <a:pPr/>
              <a:t>14/04/2014</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115AF985-1CF8-441D-835B-BF8D6496389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D1C35E6-76C9-4CF7-8C3B-563DB8A66F2B}" type="datetimeFigureOut">
              <a:rPr lang="fr-FR" smtClean="0"/>
              <a:pPr/>
              <a:t>14/04/2014</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115AF985-1CF8-441D-835B-BF8D6496389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ED1C35E6-76C9-4CF7-8C3B-563DB8A66F2B}" type="datetimeFigureOut">
              <a:rPr lang="fr-FR" smtClean="0"/>
              <a:pPr/>
              <a:t>14/04/2014</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115AF985-1CF8-441D-835B-BF8D6496389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ED1C35E6-76C9-4CF7-8C3B-563DB8A66F2B}" type="datetimeFigureOut">
              <a:rPr lang="fr-FR" smtClean="0"/>
              <a:pPr/>
              <a:t>14/04/2014</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115AF985-1CF8-441D-835B-BF8D6496389A}" type="slidenum">
              <a:rPr lang="fr-FR" smtClean="0"/>
              <a:pPr/>
              <a:t>‹N°›</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ED1C35E6-76C9-4CF7-8C3B-563DB8A66F2B}" type="datetimeFigureOut">
              <a:rPr lang="fr-FR" smtClean="0"/>
              <a:pPr/>
              <a:t>14/04/2014</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115AF985-1CF8-441D-835B-BF8D6496389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ED1C35E6-76C9-4CF7-8C3B-563DB8A66F2B}" type="datetimeFigureOut">
              <a:rPr lang="fr-FR" smtClean="0"/>
              <a:pPr/>
              <a:t>14/04/2014</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115AF985-1CF8-441D-835B-BF8D6496389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ED1C35E6-76C9-4CF7-8C3B-563DB8A66F2B}" type="datetimeFigureOut">
              <a:rPr lang="fr-FR" smtClean="0"/>
              <a:pPr/>
              <a:t>14/04/2014</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115AF985-1CF8-441D-835B-BF8D6496389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ED1C35E6-76C9-4CF7-8C3B-563DB8A66F2B}" type="datetimeFigureOut">
              <a:rPr lang="fr-FR" smtClean="0"/>
              <a:pPr/>
              <a:t>14/04/2014</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115AF985-1CF8-441D-835B-BF8D6496389A}" type="slidenum">
              <a:rPr lang="fr-FR" smtClean="0"/>
              <a:pPr/>
              <a:t>‹N°›</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ED1C35E6-76C9-4CF7-8C3B-563DB8A66F2B}" type="datetimeFigureOut">
              <a:rPr lang="fr-FR" smtClean="0"/>
              <a:pPr/>
              <a:t>14/04/2014</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115AF985-1CF8-441D-835B-BF8D6496389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ED1C35E6-76C9-4CF7-8C3B-563DB8A66F2B}" type="datetimeFigureOut">
              <a:rPr lang="fr-FR" smtClean="0"/>
              <a:pPr/>
              <a:t>14/04/2014</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115AF985-1CF8-441D-835B-BF8D6496389A}" type="slidenum">
              <a:rPr lang="fr-FR" smtClean="0"/>
              <a:pPr/>
              <a:t>‹N°›</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b="0" i="0" u="none"/>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D1C35E6-76C9-4CF7-8C3B-563DB8A66F2B}" type="datetimeFigureOut">
              <a:rPr lang="fr-FR" smtClean="0"/>
              <a:pPr/>
              <a:t>14/04/2014</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15AF985-1CF8-441D-835B-BF8D6496389A}" type="slidenum">
              <a:rPr lang="fr-FR" smtClean="0"/>
              <a:pPr/>
              <a:t>‹N°›</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b="0" i="0" u="none"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5400" dirty="0" smtClean="0"/>
              <a:t>STAGE  TIC  SES</a:t>
            </a:r>
            <a:endParaRPr lang="fr-FR" sz="5400" dirty="0"/>
          </a:p>
        </p:txBody>
      </p:sp>
      <p:sp>
        <p:nvSpPr>
          <p:cNvPr id="3" name="Sous-titre 2"/>
          <p:cNvSpPr>
            <a:spLocks noGrp="1"/>
          </p:cNvSpPr>
          <p:nvPr>
            <p:ph type="subTitle" idx="1"/>
          </p:nvPr>
        </p:nvSpPr>
        <p:spPr>
          <a:xfrm>
            <a:off x="1331640" y="2420888"/>
            <a:ext cx="7406640" cy="3744416"/>
          </a:xfrm>
        </p:spPr>
        <p:txBody>
          <a:bodyPr>
            <a:normAutofit/>
          </a:bodyPr>
          <a:lstStyle/>
          <a:p>
            <a:r>
              <a:rPr lang="fr-FR" dirty="0" smtClean="0"/>
              <a:t>15 Avril 2013</a:t>
            </a:r>
          </a:p>
          <a:p>
            <a:r>
              <a:rPr lang="fr-FR" dirty="0" smtClean="0"/>
              <a:t>Auxerre / </a:t>
            </a:r>
            <a:r>
              <a:rPr lang="fr-FR" dirty="0" smtClean="0"/>
              <a:t>Chalon</a:t>
            </a:r>
            <a:endParaRPr lang="fr-FR" dirty="0" smtClean="0"/>
          </a:p>
          <a:p>
            <a:endParaRPr lang="fr-FR" dirty="0" smtClean="0"/>
          </a:p>
          <a:p>
            <a:r>
              <a:rPr lang="fr-FR" b="1" u="sng" dirty="0" smtClean="0"/>
              <a:t>Formateurs</a:t>
            </a:r>
            <a:r>
              <a:rPr lang="fr-FR" b="1" u="sng" dirty="0" smtClean="0"/>
              <a:t>:</a:t>
            </a:r>
          </a:p>
          <a:p>
            <a:endParaRPr lang="fr-FR" b="1" u="sng" dirty="0" smtClean="0"/>
          </a:p>
          <a:p>
            <a:r>
              <a:rPr lang="fr-FR" dirty="0" smtClean="0"/>
              <a:t>Nathalie Barbery / </a:t>
            </a:r>
            <a:r>
              <a:rPr lang="fr-FR" dirty="0" smtClean="0"/>
              <a:t>Virginie </a:t>
            </a:r>
            <a:r>
              <a:rPr lang="fr-FR" dirty="0" smtClean="0"/>
              <a:t>Fey</a:t>
            </a:r>
          </a:p>
          <a:p>
            <a:r>
              <a:rPr lang="fr-FR" dirty="0" smtClean="0"/>
              <a:t>Céline Chaix / Christophe Foraison</a:t>
            </a:r>
          </a:p>
          <a:p>
            <a:endParaRPr lang="fr-FR" dirty="0" smtClean="0"/>
          </a:p>
          <a:p>
            <a:endParaRPr lang="fr-FR" dirty="0"/>
          </a:p>
        </p:txBody>
      </p:sp>
      <p:pic>
        <p:nvPicPr>
          <p:cNvPr id="4" name="Image 3" descr="Dijon logo.jpg"/>
          <p:cNvPicPr>
            <a:picLocks noChangeAspect="1"/>
          </p:cNvPicPr>
          <p:nvPr/>
        </p:nvPicPr>
        <p:blipFill>
          <a:blip r:embed="rId2" cstate="print"/>
          <a:stretch>
            <a:fillRect/>
          </a:stretch>
        </p:blipFill>
        <p:spPr>
          <a:xfrm>
            <a:off x="7812360" y="0"/>
            <a:ext cx="1152939" cy="1828800"/>
          </a:xfrm>
          <a:prstGeom prst="rect">
            <a:avLst/>
          </a:prstGeom>
        </p:spPr>
      </p:pic>
      <p:pic>
        <p:nvPicPr>
          <p:cNvPr id="5" name="Picture 4"/>
          <p:cNvPicPr>
            <a:picLocks noChangeAspect="1" noChangeArrowheads="1"/>
          </p:cNvPicPr>
          <p:nvPr/>
        </p:nvPicPr>
        <p:blipFill>
          <a:blip r:embed="rId3" cstate="print"/>
          <a:srcRect/>
          <a:stretch>
            <a:fillRect/>
          </a:stretch>
        </p:blipFill>
        <p:spPr bwMode="auto">
          <a:xfrm>
            <a:off x="6300192" y="2924944"/>
            <a:ext cx="2665413" cy="3576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123728" y="548680"/>
            <a:ext cx="5184576" cy="144016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800" dirty="0" smtClean="0"/>
              <a:t>Cet outil ne sert pas uniquement à faire des « conférences »</a:t>
            </a:r>
            <a:endParaRPr lang="fr-FR" sz="2800" dirty="0"/>
          </a:p>
        </p:txBody>
      </p:sp>
      <p:sp>
        <p:nvSpPr>
          <p:cNvPr id="5" name="Rectangle à coins arrondis 4"/>
          <p:cNvSpPr/>
          <p:nvPr/>
        </p:nvSpPr>
        <p:spPr>
          <a:xfrm>
            <a:off x="2699792" y="2996952"/>
            <a:ext cx="4248472" cy="288032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sz="2800" dirty="0" smtClean="0"/>
              <a:t>Voici 3 exemples …qui peuvent être source d’inspiration  (pour les ateliers et pour nos pratiques)</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1: </a:t>
            </a:r>
            <a:endParaRPr lang="fr-FR" dirty="0"/>
          </a:p>
        </p:txBody>
      </p:sp>
      <p:sp>
        <p:nvSpPr>
          <p:cNvPr id="4" name="Rectangle à coins arrondis 3"/>
          <p:cNvSpPr/>
          <p:nvPr/>
        </p:nvSpPr>
        <p:spPr>
          <a:xfrm>
            <a:off x="4139952" y="188640"/>
            <a:ext cx="2232248" cy="1224136"/>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fr-FR" sz="2400" dirty="0" smtClean="0"/>
              <a:t>Démontrer</a:t>
            </a:r>
            <a:endParaRPr lang="fr-FR" sz="2400" dirty="0"/>
          </a:p>
        </p:txBody>
      </p:sp>
      <p:pic>
        <p:nvPicPr>
          <p:cNvPr id="3074" name="Picture 2"/>
          <p:cNvPicPr>
            <a:picLocks noChangeAspect="1" noChangeArrowheads="1"/>
          </p:cNvPicPr>
          <p:nvPr/>
        </p:nvPicPr>
        <p:blipFill>
          <a:blip r:embed="rId2" cstate="print"/>
          <a:srcRect/>
          <a:stretch>
            <a:fillRect/>
          </a:stretch>
        </p:blipFill>
        <p:spPr bwMode="auto">
          <a:xfrm>
            <a:off x="2627784" y="1628800"/>
            <a:ext cx="4583824" cy="52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75656" y="0"/>
            <a:ext cx="5987008" cy="4525963"/>
          </a:xfrm>
        </p:spPr>
        <p:txBody>
          <a:bodyPr>
            <a:normAutofit/>
          </a:bodyPr>
          <a:lstStyle/>
          <a:p>
            <a:r>
              <a:rPr lang="fr-FR" sz="2800" dirty="0" smtClean="0"/>
              <a:t>Les chocs de demande : impact important du fait des </a:t>
            </a:r>
            <a:r>
              <a:rPr lang="fr-FR" sz="2800" b="1" dirty="0" smtClean="0">
                <a:solidFill>
                  <a:srgbClr val="FF0000"/>
                </a:solidFill>
              </a:rPr>
              <a:t>mécanismes cumulatifs</a:t>
            </a:r>
            <a:r>
              <a:rPr lang="fr-FR" sz="2800" dirty="0" smtClean="0"/>
              <a:t> qu’ils peuvent entraîner</a:t>
            </a:r>
            <a:endParaRPr lang="fr-FR" sz="2800" dirty="0"/>
          </a:p>
        </p:txBody>
      </p:sp>
      <p:sp>
        <p:nvSpPr>
          <p:cNvPr id="5" name="Rectangle 4"/>
          <p:cNvSpPr/>
          <p:nvPr/>
        </p:nvSpPr>
        <p:spPr>
          <a:xfrm>
            <a:off x="1475656" y="2564904"/>
            <a:ext cx="2016224" cy="13681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Baisse des revenus des ménages</a:t>
            </a:r>
            <a:endParaRPr lang="fr-FR" dirty="0"/>
          </a:p>
        </p:txBody>
      </p:sp>
      <p:sp>
        <p:nvSpPr>
          <p:cNvPr id="6" name="Rectangle 5"/>
          <p:cNvSpPr/>
          <p:nvPr/>
        </p:nvSpPr>
        <p:spPr>
          <a:xfrm>
            <a:off x="4211960" y="2636912"/>
            <a:ext cx="2016224" cy="13681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Baisse Conso</a:t>
            </a:r>
            <a:endParaRPr lang="fr-FR" dirty="0"/>
          </a:p>
        </p:txBody>
      </p:sp>
      <p:sp>
        <p:nvSpPr>
          <p:cNvPr id="7" name="Rectangle 6"/>
          <p:cNvSpPr/>
          <p:nvPr/>
        </p:nvSpPr>
        <p:spPr>
          <a:xfrm>
            <a:off x="4283968" y="5157192"/>
            <a:ext cx="2016224" cy="13681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Déstockage =&gt; baisse production</a:t>
            </a:r>
            <a:endParaRPr lang="fr-FR" dirty="0"/>
          </a:p>
        </p:txBody>
      </p:sp>
      <p:sp>
        <p:nvSpPr>
          <p:cNvPr id="8" name="Rectangle 7"/>
          <p:cNvSpPr/>
          <p:nvPr/>
        </p:nvSpPr>
        <p:spPr>
          <a:xfrm>
            <a:off x="1547664" y="5157192"/>
            <a:ext cx="2016224" cy="13681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Licenciements</a:t>
            </a:r>
            <a:endParaRPr lang="fr-FR" dirty="0"/>
          </a:p>
        </p:txBody>
      </p:sp>
      <p:cxnSp>
        <p:nvCxnSpPr>
          <p:cNvPr id="10" name="Connecteur droit avec flèche 9"/>
          <p:cNvCxnSpPr>
            <a:stCxn id="5" idx="3"/>
          </p:cNvCxnSpPr>
          <p:nvPr/>
        </p:nvCxnSpPr>
        <p:spPr>
          <a:xfrm>
            <a:off x="3491880" y="3248980"/>
            <a:ext cx="648072" cy="36004"/>
          </a:xfrm>
          <a:prstGeom prst="straightConnector1">
            <a:avLst/>
          </a:prstGeom>
          <a:ln w="76200">
            <a:tailEnd type="arrow"/>
          </a:ln>
        </p:spPr>
        <p:style>
          <a:lnRef idx="1">
            <a:schemeClr val="accent2"/>
          </a:lnRef>
          <a:fillRef idx="0">
            <a:schemeClr val="accent2"/>
          </a:fillRef>
          <a:effectRef idx="0">
            <a:schemeClr val="accent2"/>
          </a:effectRef>
          <a:fontRef idx="minor">
            <a:schemeClr val="tx1"/>
          </a:fontRef>
        </p:style>
      </p:cxnSp>
      <p:cxnSp>
        <p:nvCxnSpPr>
          <p:cNvPr id="11" name="Connecteur droit avec flèche 10"/>
          <p:cNvCxnSpPr/>
          <p:nvPr/>
        </p:nvCxnSpPr>
        <p:spPr>
          <a:xfrm>
            <a:off x="5148064" y="4077072"/>
            <a:ext cx="0" cy="1080120"/>
          </a:xfrm>
          <a:prstGeom prst="straightConnector1">
            <a:avLst/>
          </a:prstGeom>
          <a:ln w="76200">
            <a:tailEnd type="arrow"/>
          </a:ln>
        </p:spPr>
        <p:style>
          <a:lnRef idx="1">
            <a:schemeClr val="accent2"/>
          </a:lnRef>
          <a:fillRef idx="0">
            <a:schemeClr val="accent2"/>
          </a:fillRef>
          <a:effectRef idx="0">
            <a:schemeClr val="accent2"/>
          </a:effectRef>
          <a:fontRef idx="minor">
            <a:schemeClr val="tx1"/>
          </a:fontRef>
        </p:style>
      </p:cxnSp>
      <p:cxnSp>
        <p:nvCxnSpPr>
          <p:cNvPr id="14" name="Connecteur droit avec flèche 13"/>
          <p:cNvCxnSpPr/>
          <p:nvPr/>
        </p:nvCxnSpPr>
        <p:spPr>
          <a:xfrm flipH="1">
            <a:off x="3563888" y="5877272"/>
            <a:ext cx="936104" cy="0"/>
          </a:xfrm>
          <a:prstGeom prst="straightConnector1">
            <a:avLst/>
          </a:prstGeom>
          <a:ln w="76200">
            <a:tailEnd type="arrow"/>
          </a:ln>
        </p:spPr>
        <p:style>
          <a:lnRef idx="1">
            <a:schemeClr val="accent2"/>
          </a:lnRef>
          <a:fillRef idx="0">
            <a:schemeClr val="accent2"/>
          </a:fillRef>
          <a:effectRef idx="0">
            <a:schemeClr val="accent2"/>
          </a:effectRef>
          <a:fontRef idx="minor">
            <a:schemeClr val="tx1"/>
          </a:fontRef>
        </p:style>
      </p:cxnSp>
      <p:cxnSp>
        <p:nvCxnSpPr>
          <p:cNvPr id="16" name="Connecteur droit avec flèche 15"/>
          <p:cNvCxnSpPr/>
          <p:nvPr/>
        </p:nvCxnSpPr>
        <p:spPr>
          <a:xfrm flipV="1">
            <a:off x="2483768" y="3933056"/>
            <a:ext cx="0" cy="1152128"/>
          </a:xfrm>
          <a:prstGeom prst="straightConnector1">
            <a:avLst/>
          </a:prstGeom>
          <a:ln w="76200">
            <a:tailEnd type="arrow"/>
          </a:ln>
        </p:spPr>
        <p:style>
          <a:lnRef idx="1">
            <a:schemeClr val="accent2"/>
          </a:lnRef>
          <a:fillRef idx="0">
            <a:schemeClr val="accent2"/>
          </a:fillRef>
          <a:effectRef idx="0">
            <a:schemeClr val="accent2"/>
          </a:effectRef>
          <a:fontRef idx="minor">
            <a:schemeClr val="tx1"/>
          </a:fontRef>
        </p:style>
      </p:cxnSp>
      <p:sp>
        <p:nvSpPr>
          <p:cNvPr id="19" name="Rectangle 18"/>
          <p:cNvSpPr/>
          <p:nvPr/>
        </p:nvSpPr>
        <p:spPr>
          <a:xfrm>
            <a:off x="1115616" y="2348880"/>
            <a:ext cx="2367880" cy="15205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400" dirty="0" smtClean="0"/>
              <a:t>Baisse des revenus des ménages</a:t>
            </a:r>
            <a:endParaRPr lang="fr-FR" sz="2400" dirty="0"/>
          </a:p>
        </p:txBody>
      </p:sp>
      <p:sp>
        <p:nvSpPr>
          <p:cNvPr id="20" name="Rectangle 19"/>
          <p:cNvSpPr/>
          <p:nvPr/>
        </p:nvSpPr>
        <p:spPr>
          <a:xfrm>
            <a:off x="4211960" y="2420888"/>
            <a:ext cx="2304256" cy="151216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400" dirty="0" smtClean="0"/>
              <a:t>Baisse Conso</a:t>
            </a:r>
            <a:endParaRPr lang="fr-FR" sz="2400" dirty="0"/>
          </a:p>
        </p:txBody>
      </p:sp>
      <p:sp>
        <p:nvSpPr>
          <p:cNvPr id="21" name="Rectangle 20"/>
          <p:cNvSpPr/>
          <p:nvPr/>
        </p:nvSpPr>
        <p:spPr>
          <a:xfrm>
            <a:off x="4283968" y="5085184"/>
            <a:ext cx="2520280" cy="14401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400" dirty="0" smtClean="0"/>
              <a:t>Déstockage =&gt; baisse production</a:t>
            </a:r>
            <a:endParaRPr lang="fr-FR" sz="2400" dirty="0"/>
          </a:p>
        </p:txBody>
      </p:sp>
      <p:sp>
        <p:nvSpPr>
          <p:cNvPr id="22" name="Rectangle 21"/>
          <p:cNvSpPr/>
          <p:nvPr/>
        </p:nvSpPr>
        <p:spPr>
          <a:xfrm>
            <a:off x="1115616" y="5085184"/>
            <a:ext cx="2448272" cy="136815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2400" dirty="0" smtClean="0"/>
              <a:t>Licenciements</a:t>
            </a:r>
            <a:endParaRPr lang="fr-FR" sz="2400" dirty="0"/>
          </a:p>
        </p:txBody>
      </p:sp>
      <p:sp>
        <p:nvSpPr>
          <p:cNvPr id="23" name="Rectangle 22"/>
          <p:cNvSpPr/>
          <p:nvPr/>
        </p:nvSpPr>
        <p:spPr>
          <a:xfrm>
            <a:off x="1259632" y="1628800"/>
            <a:ext cx="2376264" cy="23930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smtClean="0">
                <a:solidFill>
                  <a:schemeClr val="tx1"/>
                </a:solidFill>
              </a:rPr>
              <a:t>Baisse des revenus des ménages</a:t>
            </a:r>
            <a:endParaRPr lang="fr-FR" sz="3600" dirty="0">
              <a:solidFill>
                <a:schemeClr val="tx1"/>
              </a:solidFill>
            </a:endParaRPr>
          </a:p>
        </p:txBody>
      </p:sp>
      <p:sp>
        <p:nvSpPr>
          <p:cNvPr id="24" name="Rectangle 23"/>
          <p:cNvSpPr/>
          <p:nvPr/>
        </p:nvSpPr>
        <p:spPr>
          <a:xfrm>
            <a:off x="4283968" y="1628800"/>
            <a:ext cx="2304256" cy="20882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smtClean="0">
                <a:solidFill>
                  <a:schemeClr val="tx1"/>
                </a:solidFill>
              </a:rPr>
              <a:t>Baisse Conso</a:t>
            </a:r>
            <a:endParaRPr lang="fr-FR" sz="3600" dirty="0">
              <a:solidFill>
                <a:schemeClr val="tx1"/>
              </a:solidFill>
            </a:endParaRPr>
          </a:p>
        </p:txBody>
      </p:sp>
      <p:sp>
        <p:nvSpPr>
          <p:cNvPr id="25" name="Rectangle 24"/>
          <p:cNvSpPr/>
          <p:nvPr/>
        </p:nvSpPr>
        <p:spPr>
          <a:xfrm>
            <a:off x="4283968" y="4941168"/>
            <a:ext cx="2520280" cy="19168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smtClean="0">
                <a:solidFill>
                  <a:schemeClr val="tx1"/>
                </a:solidFill>
              </a:rPr>
              <a:t>Déstockage =&gt; baisse production</a:t>
            </a:r>
            <a:endParaRPr lang="fr-FR" sz="3600" dirty="0">
              <a:solidFill>
                <a:schemeClr val="tx1"/>
              </a:solidFill>
            </a:endParaRPr>
          </a:p>
        </p:txBody>
      </p:sp>
      <p:sp>
        <p:nvSpPr>
          <p:cNvPr id="26" name="Rectangle 25"/>
          <p:cNvSpPr/>
          <p:nvPr/>
        </p:nvSpPr>
        <p:spPr>
          <a:xfrm>
            <a:off x="827584" y="5157192"/>
            <a:ext cx="2880320" cy="17008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3600" dirty="0" smtClean="0">
                <a:solidFill>
                  <a:schemeClr val="tx1"/>
                </a:solidFill>
              </a:rPr>
              <a:t>Licenciements</a:t>
            </a:r>
            <a:endParaRPr lang="fr-FR" sz="3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500"/>
                                        <p:tgtEl>
                                          <p:spTgt spid="8"/>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4" presetClass="entr" presetSubtype="16"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ox(in)">
                                      <p:cBhvr>
                                        <p:cTn id="28" dur="500"/>
                                        <p:tgtEl>
                                          <p:spTgt spid="20"/>
                                        </p:tgtEl>
                                      </p:cBhvr>
                                    </p:animEffect>
                                  </p:childTnLst>
                                </p:cTn>
                              </p:par>
                            </p:childTnLst>
                          </p:cTn>
                        </p:par>
                        <p:par>
                          <p:cTn id="29" fill="hold">
                            <p:stCondLst>
                              <p:cond delay="3000"/>
                            </p:stCondLst>
                            <p:childTnLst>
                              <p:par>
                                <p:cTn id="30" presetID="4" presetClass="entr" presetSubtype="16"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ox(in)">
                                      <p:cBhvr>
                                        <p:cTn id="32" dur="500"/>
                                        <p:tgtEl>
                                          <p:spTgt spid="21"/>
                                        </p:tgtEl>
                                      </p:cBhvr>
                                    </p:animEffect>
                                  </p:childTnLst>
                                </p:cTn>
                              </p:par>
                            </p:childTnLst>
                          </p:cTn>
                        </p:par>
                        <p:par>
                          <p:cTn id="33" fill="hold">
                            <p:stCondLst>
                              <p:cond delay="3500"/>
                            </p:stCondLst>
                            <p:childTnLst>
                              <p:par>
                                <p:cTn id="34" presetID="4" presetClass="entr" presetSubtype="16"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ox(in)">
                                      <p:cBhvr>
                                        <p:cTn id="36" dur="500"/>
                                        <p:tgtEl>
                                          <p:spTgt spid="22"/>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4" presetClass="entr" presetSubtype="16" fill="hold" grpId="1"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ox(in)">
                                      <p:cBhvr>
                                        <p:cTn id="45" dur="500"/>
                                        <p:tgtEl>
                                          <p:spTgt spid="23"/>
                                        </p:tgtEl>
                                      </p:cBhvr>
                                    </p:animEffect>
                                  </p:childTnLst>
                                </p:cTn>
                              </p:par>
                            </p:childTnLst>
                          </p:cTn>
                        </p:par>
                        <p:par>
                          <p:cTn id="46" fill="hold">
                            <p:stCondLst>
                              <p:cond delay="5000"/>
                            </p:stCondLst>
                            <p:childTnLst>
                              <p:par>
                                <p:cTn id="47" presetID="4"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ox(in)">
                                      <p:cBhvr>
                                        <p:cTn id="49" dur="500"/>
                                        <p:tgtEl>
                                          <p:spTgt spid="24"/>
                                        </p:tgtEl>
                                      </p:cBhvr>
                                    </p:animEffect>
                                  </p:childTnLst>
                                </p:cTn>
                              </p:par>
                            </p:childTnLst>
                          </p:cTn>
                        </p:par>
                        <p:par>
                          <p:cTn id="50" fill="hold">
                            <p:stCondLst>
                              <p:cond delay="5500"/>
                            </p:stCondLst>
                            <p:childTnLst>
                              <p:par>
                                <p:cTn id="51" presetID="4" presetClass="entr" presetSubtype="16" fill="hold" grpId="1"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box(in)">
                                      <p:cBhvr>
                                        <p:cTn id="53" dur="500"/>
                                        <p:tgtEl>
                                          <p:spTgt spid="24"/>
                                        </p:tgtEl>
                                      </p:cBhvr>
                                    </p:animEffect>
                                  </p:childTnLst>
                                </p:cTn>
                              </p:par>
                            </p:childTnLst>
                          </p:cTn>
                        </p:par>
                        <p:par>
                          <p:cTn id="54" fill="hold">
                            <p:stCondLst>
                              <p:cond delay="6000"/>
                            </p:stCondLst>
                            <p:childTnLst>
                              <p:par>
                                <p:cTn id="55" presetID="4" presetClass="entr" presetSubtype="16"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ox(in)">
                                      <p:cBhvr>
                                        <p:cTn id="57" dur="500"/>
                                        <p:tgtEl>
                                          <p:spTgt spid="25"/>
                                        </p:tgtEl>
                                      </p:cBhvr>
                                    </p:animEffect>
                                  </p:childTnLst>
                                </p:cTn>
                              </p:par>
                            </p:childTnLst>
                          </p:cTn>
                        </p:par>
                        <p:par>
                          <p:cTn id="58" fill="hold">
                            <p:stCondLst>
                              <p:cond delay="6500"/>
                            </p:stCondLst>
                            <p:childTnLst>
                              <p:par>
                                <p:cTn id="59" presetID="4" presetClass="entr" presetSubtype="16" fill="hold" grpId="1"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ox(in)">
                                      <p:cBhvr>
                                        <p:cTn id="61" dur="500"/>
                                        <p:tgtEl>
                                          <p:spTgt spid="25"/>
                                        </p:tgtEl>
                                      </p:cBhvr>
                                    </p:animEffect>
                                  </p:childTnLst>
                                </p:cTn>
                              </p:par>
                            </p:childTnLst>
                          </p:cTn>
                        </p:par>
                        <p:par>
                          <p:cTn id="62" fill="hold">
                            <p:stCondLst>
                              <p:cond delay="7000"/>
                            </p:stCondLst>
                            <p:childTnLst>
                              <p:par>
                                <p:cTn id="63" presetID="4" presetClass="entr" presetSubtype="16"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box(in)">
                                      <p:cBhvr>
                                        <p:cTn id="65" dur="500"/>
                                        <p:tgtEl>
                                          <p:spTgt spid="26"/>
                                        </p:tgtEl>
                                      </p:cBhvr>
                                    </p:animEffect>
                                  </p:childTnLst>
                                </p:cTn>
                              </p:par>
                            </p:childTnLst>
                          </p:cTn>
                        </p:par>
                        <p:par>
                          <p:cTn id="66" fill="hold">
                            <p:stCondLst>
                              <p:cond delay="7500"/>
                            </p:stCondLst>
                            <p:childTnLst>
                              <p:par>
                                <p:cTn id="67" presetID="4" presetClass="entr" presetSubtype="16" fill="hold" grpId="1"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box(in)">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9" grpId="0" animBg="1"/>
      <p:bldP spid="20" grpId="0" animBg="1"/>
      <p:bldP spid="21" grpId="0" animBg="1"/>
      <p:bldP spid="22" grpId="0"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Line 2"/>
          <p:cNvSpPr>
            <a:spLocks noChangeShapeType="1"/>
          </p:cNvSpPr>
          <p:nvPr/>
        </p:nvSpPr>
        <p:spPr bwMode="auto">
          <a:xfrm>
            <a:off x="1331639" y="6093296"/>
            <a:ext cx="7237685" cy="2704"/>
          </a:xfrm>
          <a:prstGeom prst="line">
            <a:avLst/>
          </a:prstGeom>
          <a:noFill/>
          <a:ln w="38100">
            <a:solidFill>
              <a:schemeClr val="tx1"/>
            </a:solidFill>
            <a:round/>
            <a:headEnd/>
            <a:tailEnd type="triangle" w="med" len="med"/>
          </a:ln>
        </p:spPr>
        <p:txBody>
          <a:bodyPr wrap="none" anchor="ctr"/>
          <a:lstStyle/>
          <a:p>
            <a:endParaRPr lang="fr-FR"/>
          </a:p>
        </p:txBody>
      </p:sp>
      <p:sp>
        <p:nvSpPr>
          <p:cNvPr id="15364" name="Line 3"/>
          <p:cNvSpPr>
            <a:spLocks noChangeShapeType="1"/>
          </p:cNvSpPr>
          <p:nvPr/>
        </p:nvSpPr>
        <p:spPr bwMode="auto">
          <a:xfrm flipV="1">
            <a:off x="1331640" y="548680"/>
            <a:ext cx="0" cy="5486400"/>
          </a:xfrm>
          <a:prstGeom prst="line">
            <a:avLst/>
          </a:prstGeom>
          <a:noFill/>
          <a:ln w="38100">
            <a:solidFill>
              <a:schemeClr val="tx1"/>
            </a:solidFill>
            <a:round/>
            <a:headEnd/>
            <a:tailEnd type="triangle" w="med" len="med"/>
          </a:ln>
        </p:spPr>
        <p:txBody>
          <a:bodyPr wrap="none" anchor="ctr"/>
          <a:lstStyle/>
          <a:p>
            <a:endParaRPr lang="fr-FR"/>
          </a:p>
        </p:txBody>
      </p:sp>
      <p:sp>
        <p:nvSpPr>
          <p:cNvPr id="15365" name="Text Box 4"/>
          <p:cNvSpPr txBox="1">
            <a:spLocks noChangeArrowheads="1"/>
          </p:cNvSpPr>
          <p:nvPr/>
        </p:nvSpPr>
        <p:spPr bwMode="auto">
          <a:xfrm>
            <a:off x="6804248" y="6237312"/>
            <a:ext cx="623888" cy="457200"/>
          </a:xfrm>
          <a:prstGeom prst="rect">
            <a:avLst/>
          </a:prstGeom>
          <a:noFill/>
          <a:ln w="9525">
            <a:noFill/>
            <a:miter lim="800000"/>
            <a:headEnd/>
            <a:tailEnd/>
          </a:ln>
        </p:spPr>
        <p:txBody>
          <a:bodyPr wrap="none">
            <a:spAutoFit/>
          </a:bodyPr>
          <a:lstStyle/>
          <a:p>
            <a:pPr eaLnBrk="0" hangingPunct="0"/>
            <a:r>
              <a:rPr lang="fr-FR" altLang="fr-FR" sz="2400" dirty="0" err="1">
                <a:latin typeface="Times" charset="0"/>
              </a:rPr>
              <a:t>Qté</a:t>
            </a:r>
            <a:endParaRPr lang="fr-FR" altLang="fr-FR" sz="2400" dirty="0">
              <a:latin typeface="Times" charset="0"/>
            </a:endParaRPr>
          </a:p>
        </p:txBody>
      </p:sp>
      <p:sp>
        <p:nvSpPr>
          <p:cNvPr id="15366" name="Text Box 5"/>
          <p:cNvSpPr txBox="1">
            <a:spLocks noChangeArrowheads="1"/>
          </p:cNvSpPr>
          <p:nvPr/>
        </p:nvSpPr>
        <p:spPr bwMode="auto">
          <a:xfrm>
            <a:off x="1403648" y="476672"/>
            <a:ext cx="692150" cy="457200"/>
          </a:xfrm>
          <a:prstGeom prst="rect">
            <a:avLst/>
          </a:prstGeom>
          <a:noFill/>
          <a:ln w="9525">
            <a:noFill/>
            <a:miter lim="800000"/>
            <a:headEnd/>
            <a:tailEnd/>
          </a:ln>
        </p:spPr>
        <p:txBody>
          <a:bodyPr wrap="none">
            <a:spAutoFit/>
          </a:bodyPr>
          <a:lstStyle/>
          <a:p>
            <a:pPr eaLnBrk="0" hangingPunct="0"/>
            <a:r>
              <a:rPr lang="fr-FR" altLang="fr-FR" sz="2400" dirty="0">
                <a:latin typeface="Times" charset="0"/>
              </a:rPr>
              <a:t>Prix</a:t>
            </a:r>
          </a:p>
        </p:txBody>
      </p:sp>
      <p:sp>
        <p:nvSpPr>
          <p:cNvPr id="15367" name="Text Box 6"/>
          <p:cNvSpPr txBox="1">
            <a:spLocks noChangeArrowheads="1"/>
          </p:cNvSpPr>
          <p:nvPr/>
        </p:nvSpPr>
        <p:spPr bwMode="auto">
          <a:xfrm>
            <a:off x="6324600" y="6156325"/>
            <a:ext cx="336550" cy="457200"/>
          </a:xfrm>
          <a:prstGeom prst="rect">
            <a:avLst/>
          </a:prstGeom>
          <a:noFill/>
          <a:ln w="9525">
            <a:noFill/>
            <a:miter lim="800000"/>
            <a:headEnd/>
            <a:tailEnd/>
          </a:ln>
        </p:spPr>
        <p:txBody>
          <a:bodyPr wrap="none">
            <a:spAutoFit/>
          </a:bodyPr>
          <a:lstStyle/>
          <a:p>
            <a:pPr eaLnBrk="0" hangingPunct="0"/>
            <a:r>
              <a:rPr lang="fr-FR" altLang="fr-FR" sz="2400">
                <a:latin typeface="Times" charset="0"/>
              </a:rPr>
              <a:t>4</a:t>
            </a:r>
          </a:p>
        </p:txBody>
      </p:sp>
      <p:sp>
        <p:nvSpPr>
          <p:cNvPr id="15368" name="Line 7"/>
          <p:cNvSpPr>
            <a:spLocks noChangeShapeType="1"/>
          </p:cNvSpPr>
          <p:nvPr/>
        </p:nvSpPr>
        <p:spPr bwMode="auto">
          <a:xfrm>
            <a:off x="1331640" y="1052736"/>
            <a:ext cx="1030560" cy="14064"/>
          </a:xfrm>
          <a:prstGeom prst="line">
            <a:avLst/>
          </a:prstGeom>
          <a:noFill/>
          <a:ln w="38100">
            <a:solidFill>
              <a:schemeClr val="tx2"/>
            </a:solidFill>
            <a:round/>
            <a:headEnd/>
            <a:tailEnd/>
          </a:ln>
        </p:spPr>
        <p:txBody>
          <a:bodyPr wrap="none" anchor="ctr"/>
          <a:lstStyle/>
          <a:p>
            <a:endParaRPr lang="fr-FR"/>
          </a:p>
        </p:txBody>
      </p:sp>
      <p:sp>
        <p:nvSpPr>
          <p:cNvPr id="15369" name="Line 8"/>
          <p:cNvSpPr>
            <a:spLocks noChangeShapeType="1"/>
          </p:cNvSpPr>
          <p:nvPr/>
        </p:nvSpPr>
        <p:spPr bwMode="auto">
          <a:xfrm>
            <a:off x="2362200" y="1066800"/>
            <a:ext cx="0" cy="993775"/>
          </a:xfrm>
          <a:prstGeom prst="line">
            <a:avLst/>
          </a:prstGeom>
          <a:noFill/>
          <a:ln w="38100">
            <a:solidFill>
              <a:schemeClr val="tx2"/>
            </a:solidFill>
            <a:round/>
            <a:headEnd/>
            <a:tailEnd/>
          </a:ln>
        </p:spPr>
        <p:txBody>
          <a:bodyPr wrap="none" anchor="ctr"/>
          <a:lstStyle/>
          <a:p>
            <a:endParaRPr lang="fr-FR"/>
          </a:p>
        </p:txBody>
      </p:sp>
      <p:sp>
        <p:nvSpPr>
          <p:cNvPr id="15370" name="Line 9"/>
          <p:cNvSpPr>
            <a:spLocks noChangeShapeType="1"/>
          </p:cNvSpPr>
          <p:nvPr/>
        </p:nvSpPr>
        <p:spPr bwMode="auto">
          <a:xfrm>
            <a:off x="2362200" y="2057400"/>
            <a:ext cx="1366838" cy="0"/>
          </a:xfrm>
          <a:prstGeom prst="line">
            <a:avLst/>
          </a:prstGeom>
          <a:noFill/>
          <a:ln w="38100">
            <a:solidFill>
              <a:schemeClr val="tx2"/>
            </a:solidFill>
            <a:round/>
            <a:headEnd/>
            <a:tailEnd/>
          </a:ln>
        </p:spPr>
        <p:txBody>
          <a:bodyPr wrap="none" anchor="ctr"/>
          <a:lstStyle/>
          <a:p>
            <a:endParaRPr lang="fr-FR"/>
          </a:p>
        </p:txBody>
      </p:sp>
      <p:sp>
        <p:nvSpPr>
          <p:cNvPr id="15371" name="Line 10"/>
          <p:cNvSpPr>
            <a:spLocks noChangeShapeType="1"/>
          </p:cNvSpPr>
          <p:nvPr/>
        </p:nvSpPr>
        <p:spPr bwMode="auto">
          <a:xfrm>
            <a:off x="3733800" y="2057400"/>
            <a:ext cx="0" cy="1003300"/>
          </a:xfrm>
          <a:prstGeom prst="line">
            <a:avLst/>
          </a:prstGeom>
          <a:noFill/>
          <a:ln w="38100">
            <a:solidFill>
              <a:schemeClr val="tx2"/>
            </a:solidFill>
            <a:round/>
            <a:headEnd/>
            <a:tailEnd/>
          </a:ln>
        </p:spPr>
        <p:txBody>
          <a:bodyPr wrap="none" anchor="ctr"/>
          <a:lstStyle/>
          <a:p>
            <a:endParaRPr lang="fr-FR"/>
          </a:p>
        </p:txBody>
      </p:sp>
      <p:sp>
        <p:nvSpPr>
          <p:cNvPr id="15372" name="Line 11"/>
          <p:cNvSpPr>
            <a:spLocks noChangeShapeType="1"/>
          </p:cNvSpPr>
          <p:nvPr/>
        </p:nvSpPr>
        <p:spPr bwMode="auto">
          <a:xfrm>
            <a:off x="3733800" y="3082925"/>
            <a:ext cx="1363663" cy="0"/>
          </a:xfrm>
          <a:prstGeom prst="line">
            <a:avLst/>
          </a:prstGeom>
          <a:noFill/>
          <a:ln w="38100">
            <a:solidFill>
              <a:schemeClr val="tx2"/>
            </a:solidFill>
            <a:round/>
            <a:headEnd/>
            <a:tailEnd/>
          </a:ln>
        </p:spPr>
        <p:txBody>
          <a:bodyPr wrap="none" anchor="ctr"/>
          <a:lstStyle/>
          <a:p>
            <a:endParaRPr lang="fr-FR"/>
          </a:p>
        </p:txBody>
      </p:sp>
      <p:sp>
        <p:nvSpPr>
          <p:cNvPr id="15373" name="Line 12"/>
          <p:cNvSpPr>
            <a:spLocks noChangeShapeType="1"/>
          </p:cNvSpPr>
          <p:nvPr/>
        </p:nvSpPr>
        <p:spPr bwMode="auto">
          <a:xfrm>
            <a:off x="5105400" y="3082925"/>
            <a:ext cx="0" cy="993775"/>
          </a:xfrm>
          <a:prstGeom prst="line">
            <a:avLst/>
          </a:prstGeom>
          <a:noFill/>
          <a:ln w="38100">
            <a:solidFill>
              <a:schemeClr val="tx2"/>
            </a:solidFill>
            <a:round/>
            <a:headEnd/>
            <a:tailEnd/>
          </a:ln>
        </p:spPr>
        <p:txBody>
          <a:bodyPr wrap="none" anchor="ctr"/>
          <a:lstStyle/>
          <a:p>
            <a:endParaRPr lang="fr-FR"/>
          </a:p>
        </p:txBody>
      </p:sp>
      <p:sp>
        <p:nvSpPr>
          <p:cNvPr id="15374" name="Line 13"/>
          <p:cNvSpPr>
            <a:spLocks noChangeShapeType="1"/>
          </p:cNvSpPr>
          <p:nvPr/>
        </p:nvSpPr>
        <p:spPr bwMode="auto">
          <a:xfrm>
            <a:off x="5105400" y="4073525"/>
            <a:ext cx="1366838" cy="0"/>
          </a:xfrm>
          <a:prstGeom prst="line">
            <a:avLst/>
          </a:prstGeom>
          <a:noFill/>
          <a:ln w="38100">
            <a:solidFill>
              <a:schemeClr val="tx2"/>
            </a:solidFill>
            <a:round/>
            <a:headEnd/>
            <a:tailEnd/>
          </a:ln>
        </p:spPr>
        <p:txBody>
          <a:bodyPr wrap="none" anchor="ctr"/>
          <a:lstStyle/>
          <a:p>
            <a:endParaRPr lang="fr-FR"/>
          </a:p>
        </p:txBody>
      </p:sp>
      <p:sp>
        <p:nvSpPr>
          <p:cNvPr id="15375" name="Line 14"/>
          <p:cNvSpPr>
            <a:spLocks noChangeShapeType="1"/>
          </p:cNvSpPr>
          <p:nvPr/>
        </p:nvSpPr>
        <p:spPr bwMode="auto">
          <a:xfrm>
            <a:off x="6477000" y="4073525"/>
            <a:ext cx="0" cy="2022475"/>
          </a:xfrm>
          <a:prstGeom prst="line">
            <a:avLst/>
          </a:prstGeom>
          <a:noFill/>
          <a:ln w="38100">
            <a:solidFill>
              <a:schemeClr val="tx2"/>
            </a:solidFill>
            <a:round/>
            <a:headEnd/>
            <a:tailEnd/>
          </a:ln>
        </p:spPr>
        <p:txBody>
          <a:bodyPr wrap="none" anchor="ctr"/>
          <a:lstStyle/>
          <a:p>
            <a:endParaRPr lang="fr-FR"/>
          </a:p>
        </p:txBody>
      </p:sp>
      <p:sp>
        <p:nvSpPr>
          <p:cNvPr id="15376" name="Text Box 15"/>
          <p:cNvSpPr txBox="1">
            <a:spLocks noChangeArrowheads="1"/>
          </p:cNvSpPr>
          <p:nvPr/>
        </p:nvSpPr>
        <p:spPr bwMode="auto">
          <a:xfrm>
            <a:off x="827584" y="836712"/>
            <a:ext cx="441146" cy="400110"/>
          </a:xfrm>
          <a:prstGeom prst="rect">
            <a:avLst/>
          </a:prstGeom>
          <a:noFill/>
          <a:ln w="9525">
            <a:noFill/>
            <a:miter lim="800000"/>
            <a:headEnd/>
            <a:tailEnd/>
          </a:ln>
        </p:spPr>
        <p:txBody>
          <a:bodyPr wrap="none">
            <a:spAutoFit/>
          </a:bodyPr>
          <a:lstStyle/>
          <a:p>
            <a:pPr eaLnBrk="0" hangingPunct="0"/>
            <a:r>
              <a:rPr lang="fr-FR" altLang="fr-FR" sz="2000" dirty="0" smtClean="0">
                <a:latin typeface="Times" charset="0"/>
              </a:rPr>
              <a:t>10</a:t>
            </a:r>
            <a:endParaRPr lang="fr-FR" altLang="fr-FR" sz="2400" dirty="0">
              <a:latin typeface="Times" charset="0"/>
            </a:endParaRPr>
          </a:p>
        </p:txBody>
      </p:sp>
      <p:sp>
        <p:nvSpPr>
          <p:cNvPr id="15377" name="Text Box 16"/>
          <p:cNvSpPr txBox="1">
            <a:spLocks noChangeArrowheads="1"/>
          </p:cNvSpPr>
          <p:nvPr/>
        </p:nvSpPr>
        <p:spPr bwMode="auto">
          <a:xfrm>
            <a:off x="971600" y="1700808"/>
            <a:ext cx="312906" cy="400110"/>
          </a:xfrm>
          <a:prstGeom prst="rect">
            <a:avLst/>
          </a:prstGeom>
          <a:noFill/>
          <a:ln w="9525">
            <a:noFill/>
            <a:miter lim="800000"/>
            <a:headEnd/>
            <a:tailEnd/>
          </a:ln>
        </p:spPr>
        <p:txBody>
          <a:bodyPr wrap="none">
            <a:spAutoFit/>
          </a:bodyPr>
          <a:lstStyle/>
          <a:p>
            <a:pPr eaLnBrk="0" hangingPunct="0"/>
            <a:r>
              <a:rPr lang="fr-FR" altLang="fr-FR" sz="2000" dirty="0" smtClean="0">
                <a:latin typeface="Times" charset="0"/>
              </a:rPr>
              <a:t>8</a:t>
            </a:r>
            <a:endParaRPr lang="fr-FR" altLang="fr-FR" sz="2400" dirty="0">
              <a:latin typeface="Times" charset="0"/>
            </a:endParaRPr>
          </a:p>
        </p:txBody>
      </p:sp>
      <p:sp>
        <p:nvSpPr>
          <p:cNvPr id="15378" name="Text Box 17"/>
          <p:cNvSpPr txBox="1">
            <a:spLocks noChangeArrowheads="1"/>
          </p:cNvSpPr>
          <p:nvPr/>
        </p:nvSpPr>
        <p:spPr bwMode="auto">
          <a:xfrm>
            <a:off x="971600" y="2708920"/>
            <a:ext cx="312906" cy="400110"/>
          </a:xfrm>
          <a:prstGeom prst="rect">
            <a:avLst/>
          </a:prstGeom>
          <a:noFill/>
          <a:ln w="9525">
            <a:noFill/>
            <a:miter lim="800000"/>
            <a:headEnd/>
            <a:tailEnd/>
          </a:ln>
        </p:spPr>
        <p:txBody>
          <a:bodyPr wrap="none">
            <a:spAutoFit/>
          </a:bodyPr>
          <a:lstStyle/>
          <a:p>
            <a:pPr eaLnBrk="0" hangingPunct="0"/>
            <a:r>
              <a:rPr lang="fr-FR" altLang="fr-FR" sz="2000" dirty="0" smtClean="0">
                <a:latin typeface="Times" charset="0"/>
              </a:rPr>
              <a:t>7</a:t>
            </a:r>
            <a:endParaRPr lang="fr-FR" altLang="fr-FR" sz="2400" dirty="0">
              <a:latin typeface="Times" charset="0"/>
            </a:endParaRPr>
          </a:p>
        </p:txBody>
      </p:sp>
      <p:sp>
        <p:nvSpPr>
          <p:cNvPr id="15379" name="Text Box 18"/>
          <p:cNvSpPr txBox="1">
            <a:spLocks noChangeArrowheads="1"/>
          </p:cNvSpPr>
          <p:nvPr/>
        </p:nvSpPr>
        <p:spPr bwMode="auto">
          <a:xfrm>
            <a:off x="971600" y="3717032"/>
            <a:ext cx="312906" cy="400110"/>
          </a:xfrm>
          <a:prstGeom prst="rect">
            <a:avLst/>
          </a:prstGeom>
          <a:noFill/>
          <a:ln w="9525">
            <a:noFill/>
            <a:miter lim="800000"/>
            <a:headEnd/>
            <a:tailEnd/>
          </a:ln>
        </p:spPr>
        <p:txBody>
          <a:bodyPr wrap="none">
            <a:spAutoFit/>
          </a:bodyPr>
          <a:lstStyle/>
          <a:p>
            <a:pPr eaLnBrk="0" hangingPunct="0"/>
            <a:r>
              <a:rPr lang="fr-FR" altLang="fr-FR" sz="2000" dirty="0" smtClean="0">
                <a:latin typeface="Times" charset="0"/>
              </a:rPr>
              <a:t>5</a:t>
            </a:r>
            <a:endParaRPr lang="fr-FR" altLang="fr-FR" sz="2400" dirty="0">
              <a:latin typeface="Times" charset="0"/>
            </a:endParaRPr>
          </a:p>
        </p:txBody>
      </p:sp>
      <p:sp>
        <p:nvSpPr>
          <p:cNvPr id="15380" name="Line 19"/>
          <p:cNvSpPr>
            <a:spLocks noChangeShapeType="1"/>
          </p:cNvSpPr>
          <p:nvPr/>
        </p:nvSpPr>
        <p:spPr bwMode="auto">
          <a:xfrm flipH="1">
            <a:off x="949325" y="2057400"/>
            <a:ext cx="1374775" cy="0"/>
          </a:xfrm>
          <a:prstGeom prst="line">
            <a:avLst/>
          </a:prstGeom>
          <a:noFill/>
          <a:ln w="9525" cap="rnd">
            <a:solidFill>
              <a:schemeClr val="tx1"/>
            </a:solidFill>
            <a:prstDash val="sysDot"/>
            <a:round/>
            <a:headEnd/>
            <a:tailEnd/>
          </a:ln>
        </p:spPr>
        <p:txBody>
          <a:bodyPr wrap="none" anchor="ctr"/>
          <a:lstStyle/>
          <a:p>
            <a:endParaRPr lang="fr-FR"/>
          </a:p>
        </p:txBody>
      </p:sp>
      <p:sp>
        <p:nvSpPr>
          <p:cNvPr id="15381" name="Line 20"/>
          <p:cNvSpPr>
            <a:spLocks noChangeShapeType="1"/>
          </p:cNvSpPr>
          <p:nvPr/>
        </p:nvSpPr>
        <p:spPr bwMode="auto">
          <a:xfrm flipH="1">
            <a:off x="949325" y="3082925"/>
            <a:ext cx="2746375" cy="0"/>
          </a:xfrm>
          <a:prstGeom prst="line">
            <a:avLst/>
          </a:prstGeom>
          <a:noFill/>
          <a:ln w="9525" cap="rnd">
            <a:solidFill>
              <a:schemeClr val="tx1"/>
            </a:solidFill>
            <a:prstDash val="sysDot"/>
            <a:round/>
            <a:headEnd/>
            <a:tailEnd/>
          </a:ln>
        </p:spPr>
        <p:txBody>
          <a:bodyPr wrap="none" anchor="ctr"/>
          <a:lstStyle/>
          <a:p>
            <a:endParaRPr lang="fr-FR"/>
          </a:p>
        </p:txBody>
      </p:sp>
      <p:sp>
        <p:nvSpPr>
          <p:cNvPr id="15382" name="Line 21"/>
          <p:cNvSpPr>
            <a:spLocks noChangeShapeType="1"/>
          </p:cNvSpPr>
          <p:nvPr/>
        </p:nvSpPr>
        <p:spPr bwMode="auto">
          <a:xfrm flipH="1">
            <a:off x="949325" y="4076700"/>
            <a:ext cx="4121150" cy="0"/>
          </a:xfrm>
          <a:prstGeom prst="line">
            <a:avLst/>
          </a:prstGeom>
          <a:noFill/>
          <a:ln w="9525" cap="rnd">
            <a:solidFill>
              <a:schemeClr val="tx1"/>
            </a:solidFill>
            <a:prstDash val="sysDot"/>
            <a:round/>
            <a:headEnd/>
            <a:tailEnd/>
          </a:ln>
        </p:spPr>
        <p:txBody>
          <a:bodyPr wrap="none" anchor="ctr"/>
          <a:lstStyle/>
          <a:p>
            <a:endParaRPr lang="fr-FR"/>
          </a:p>
        </p:txBody>
      </p:sp>
      <p:sp>
        <p:nvSpPr>
          <p:cNvPr id="11286" name="Text Box 22"/>
          <p:cNvSpPr txBox="1">
            <a:spLocks noChangeArrowheads="1"/>
          </p:cNvSpPr>
          <p:nvPr/>
        </p:nvSpPr>
        <p:spPr bwMode="auto">
          <a:xfrm>
            <a:off x="3059832" y="908720"/>
            <a:ext cx="3384376" cy="830997"/>
          </a:xfrm>
          <a:prstGeom prst="rect">
            <a:avLst/>
          </a:prstGeom>
          <a:noFill/>
          <a:ln w="9525">
            <a:noFill/>
            <a:miter lim="800000"/>
            <a:headEnd/>
            <a:tailEnd/>
          </a:ln>
        </p:spPr>
        <p:txBody>
          <a:bodyPr wrap="square">
            <a:spAutoFit/>
          </a:bodyPr>
          <a:lstStyle/>
          <a:p>
            <a:pPr eaLnBrk="0" hangingPunct="0"/>
            <a:r>
              <a:rPr lang="fr-FR" altLang="fr-FR" sz="2400" dirty="0">
                <a:latin typeface="Times" charset="0"/>
              </a:rPr>
              <a:t>Surplus du consommateur de John </a:t>
            </a:r>
            <a:r>
              <a:rPr lang="fr-FR" altLang="fr-FR" sz="2400" b="1" dirty="0">
                <a:solidFill>
                  <a:srgbClr val="FF0000"/>
                </a:solidFill>
                <a:latin typeface="Times" charset="0"/>
              </a:rPr>
              <a:t>(</a:t>
            </a:r>
            <a:r>
              <a:rPr lang="fr-FR" altLang="fr-FR" sz="2400" b="1" dirty="0" smtClean="0">
                <a:solidFill>
                  <a:srgbClr val="FF0000"/>
                </a:solidFill>
                <a:latin typeface="Times" charset="0"/>
              </a:rPr>
              <a:t>2 €)</a:t>
            </a:r>
            <a:endParaRPr lang="fr-FR" altLang="fr-FR" sz="2400" b="1" dirty="0">
              <a:solidFill>
                <a:srgbClr val="FF0000"/>
              </a:solidFill>
              <a:latin typeface="Times" charset="0"/>
            </a:endParaRPr>
          </a:p>
        </p:txBody>
      </p:sp>
      <p:sp>
        <p:nvSpPr>
          <p:cNvPr id="15384" name="Line 23"/>
          <p:cNvSpPr>
            <a:spLocks noChangeShapeType="1"/>
          </p:cNvSpPr>
          <p:nvPr/>
        </p:nvSpPr>
        <p:spPr bwMode="auto">
          <a:xfrm>
            <a:off x="3849688" y="2057400"/>
            <a:ext cx="741362" cy="0"/>
          </a:xfrm>
          <a:prstGeom prst="line">
            <a:avLst/>
          </a:prstGeom>
          <a:noFill/>
          <a:ln w="19050">
            <a:solidFill>
              <a:schemeClr val="tx1"/>
            </a:solidFill>
            <a:round/>
            <a:headEnd type="arrow" w="med" len="med"/>
            <a:tailEnd/>
          </a:ln>
        </p:spPr>
        <p:txBody>
          <a:bodyPr wrap="none" anchor="ctr"/>
          <a:lstStyle/>
          <a:p>
            <a:endParaRPr lang="fr-FR"/>
          </a:p>
        </p:txBody>
      </p:sp>
      <p:sp>
        <p:nvSpPr>
          <p:cNvPr id="15385" name="Text Box 24"/>
          <p:cNvSpPr txBox="1">
            <a:spLocks noChangeArrowheads="1"/>
          </p:cNvSpPr>
          <p:nvPr/>
        </p:nvSpPr>
        <p:spPr bwMode="auto">
          <a:xfrm>
            <a:off x="4556125" y="1812925"/>
            <a:ext cx="725488" cy="457200"/>
          </a:xfrm>
          <a:prstGeom prst="rect">
            <a:avLst/>
          </a:prstGeom>
          <a:noFill/>
          <a:ln w="9525">
            <a:noFill/>
            <a:miter lim="800000"/>
            <a:headEnd/>
            <a:tailEnd/>
          </a:ln>
        </p:spPr>
        <p:txBody>
          <a:bodyPr wrap="none">
            <a:spAutoFit/>
          </a:bodyPr>
          <a:lstStyle/>
          <a:p>
            <a:pPr eaLnBrk="0" hangingPunct="0"/>
            <a:r>
              <a:rPr lang="fr-FR" altLang="fr-FR" sz="2400">
                <a:latin typeface="Times" charset="0"/>
              </a:rPr>
              <a:t>Paul</a:t>
            </a:r>
          </a:p>
        </p:txBody>
      </p:sp>
      <p:sp>
        <p:nvSpPr>
          <p:cNvPr id="15386" name="Line 25"/>
          <p:cNvSpPr>
            <a:spLocks noChangeShapeType="1"/>
          </p:cNvSpPr>
          <p:nvPr/>
        </p:nvSpPr>
        <p:spPr bwMode="auto">
          <a:xfrm>
            <a:off x="5221288" y="3082925"/>
            <a:ext cx="741362" cy="0"/>
          </a:xfrm>
          <a:prstGeom prst="line">
            <a:avLst/>
          </a:prstGeom>
          <a:noFill/>
          <a:ln w="19050">
            <a:solidFill>
              <a:schemeClr val="tx1"/>
            </a:solidFill>
            <a:round/>
            <a:headEnd type="arrow" w="med" len="med"/>
            <a:tailEnd/>
          </a:ln>
        </p:spPr>
        <p:txBody>
          <a:bodyPr wrap="none" anchor="ctr"/>
          <a:lstStyle/>
          <a:p>
            <a:endParaRPr lang="fr-FR"/>
          </a:p>
        </p:txBody>
      </p:sp>
      <p:sp>
        <p:nvSpPr>
          <p:cNvPr id="15387" name="Text Box 26"/>
          <p:cNvSpPr txBox="1">
            <a:spLocks noChangeArrowheads="1"/>
          </p:cNvSpPr>
          <p:nvPr/>
        </p:nvSpPr>
        <p:spPr bwMode="auto">
          <a:xfrm>
            <a:off x="5965825" y="2803525"/>
            <a:ext cx="1200150" cy="457200"/>
          </a:xfrm>
          <a:prstGeom prst="rect">
            <a:avLst/>
          </a:prstGeom>
          <a:noFill/>
          <a:ln w="9525">
            <a:noFill/>
            <a:miter lim="800000"/>
            <a:headEnd/>
            <a:tailEnd/>
          </a:ln>
        </p:spPr>
        <p:txBody>
          <a:bodyPr wrap="none">
            <a:spAutoFit/>
          </a:bodyPr>
          <a:lstStyle/>
          <a:p>
            <a:pPr eaLnBrk="0" hangingPunct="0"/>
            <a:r>
              <a:rPr lang="fr-FR" altLang="fr-FR" sz="2400">
                <a:latin typeface="Times" charset="0"/>
              </a:rPr>
              <a:t>Georges</a:t>
            </a:r>
          </a:p>
        </p:txBody>
      </p:sp>
      <p:sp>
        <p:nvSpPr>
          <p:cNvPr id="15388" name="Line 27"/>
          <p:cNvSpPr>
            <a:spLocks noChangeShapeType="1"/>
          </p:cNvSpPr>
          <p:nvPr/>
        </p:nvSpPr>
        <p:spPr bwMode="auto">
          <a:xfrm>
            <a:off x="6553200" y="4073525"/>
            <a:ext cx="741363" cy="0"/>
          </a:xfrm>
          <a:prstGeom prst="line">
            <a:avLst/>
          </a:prstGeom>
          <a:noFill/>
          <a:ln w="19050">
            <a:solidFill>
              <a:schemeClr val="tx1"/>
            </a:solidFill>
            <a:round/>
            <a:headEnd type="arrow" w="med" len="med"/>
            <a:tailEnd/>
          </a:ln>
        </p:spPr>
        <p:txBody>
          <a:bodyPr wrap="none" anchor="ctr"/>
          <a:lstStyle/>
          <a:p>
            <a:endParaRPr lang="fr-FR"/>
          </a:p>
        </p:txBody>
      </p:sp>
      <p:sp>
        <p:nvSpPr>
          <p:cNvPr id="15389" name="Text Box 28"/>
          <p:cNvSpPr txBox="1">
            <a:spLocks noChangeArrowheads="1"/>
          </p:cNvSpPr>
          <p:nvPr/>
        </p:nvSpPr>
        <p:spPr bwMode="auto">
          <a:xfrm>
            <a:off x="7261225" y="3794125"/>
            <a:ext cx="928688" cy="457200"/>
          </a:xfrm>
          <a:prstGeom prst="rect">
            <a:avLst/>
          </a:prstGeom>
          <a:noFill/>
          <a:ln w="9525">
            <a:noFill/>
            <a:miter lim="800000"/>
            <a:headEnd/>
            <a:tailEnd/>
          </a:ln>
        </p:spPr>
        <p:txBody>
          <a:bodyPr wrap="none">
            <a:spAutoFit/>
          </a:bodyPr>
          <a:lstStyle/>
          <a:p>
            <a:pPr eaLnBrk="0" hangingPunct="0"/>
            <a:r>
              <a:rPr lang="fr-FR" altLang="fr-FR" sz="2400">
                <a:latin typeface="Times" charset="0"/>
              </a:rPr>
              <a:t>Ringo</a:t>
            </a:r>
          </a:p>
        </p:txBody>
      </p:sp>
      <p:sp>
        <p:nvSpPr>
          <p:cNvPr id="15390" name="Text Box 29"/>
          <p:cNvSpPr txBox="1">
            <a:spLocks noChangeArrowheads="1"/>
          </p:cNvSpPr>
          <p:nvPr/>
        </p:nvSpPr>
        <p:spPr bwMode="auto">
          <a:xfrm>
            <a:off x="4940300" y="6156325"/>
            <a:ext cx="336550" cy="457200"/>
          </a:xfrm>
          <a:prstGeom prst="rect">
            <a:avLst/>
          </a:prstGeom>
          <a:noFill/>
          <a:ln w="9525">
            <a:noFill/>
            <a:miter lim="800000"/>
            <a:headEnd/>
            <a:tailEnd/>
          </a:ln>
        </p:spPr>
        <p:txBody>
          <a:bodyPr wrap="none">
            <a:spAutoFit/>
          </a:bodyPr>
          <a:lstStyle/>
          <a:p>
            <a:pPr eaLnBrk="0" hangingPunct="0"/>
            <a:r>
              <a:rPr lang="fr-FR" altLang="fr-FR" sz="2400">
                <a:latin typeface="Times" charset="0"/>
              </a:rPr>
              <a:t>3</a:t>
            </a:r>
          </a:p>
        </p:txBody>
      </p:sp>
      <p:sp>
        <p:nvSpPr>
          <p:cNvPr id="15391" name="Text Box 30"/>
          <p:cNvSpPr txBox="1">
            <a:spLocks noChangeArrowheads="1"/>
          </p:cNvSpPr>
          <p:nvPr/>
        </p:nvSpPr>
        <p:spPr bwMode="auto">
          <a:xfrm>
            <a:off x="3602038" y="6149975"/>
            <a:ext cx="336550" cy="457200"/>
          </a:xfrm>
          <a:prstGeom prst="rect">
            <a:avLst/>
          </a:prstGeom>
          <a:noFill/>
          <a:ln w="9525">
            <a:noFill/>
            <a:miter lim="800000"/>
            <a:headEnd/>
            <a:tailEnd/>
          </a:ln>
        </p:spPr>
        <p:txBody>
          <a:bodyPr wrap="none">
            <a:spAutoFit/>
          </a:bodyPr>
          <a:lstStyle/>
          <a:p>
            <a:pPr eaLnBrk="0" hangingPunct="0"/>
            <a:r>
              <a:rPr lang="fr-FR" altLang="fr-FR" sz="2400">
                <a:latin typeface="Times" charset="0"/>
              </a:rPr>
              <a:t>2</a:t>
            </a:r>
          </a:p>
        </p:txBody>
      </p:sp>
      <p:sp>
        <p:nvSpPr>
          <p:cNvPr id="15392" name="Text Box 31"/>
          <p:cNvSpPr txBox="1">
            <a:spLocks noChangeArrowheads="1"/>
          </p:cNvSpPr>
          <p:nvPr/>
        </p:nvSpPr>
        <p:spPr bwMode="auto">
          <a:xfrm>
            <a:off x="2193925" y="6149975"/>
            <a:ext cx="336550" cy="457200"/>
          </a:xfrm>
          <a:prstGeom prst="rect">
            <a:avLst/>
          </a:prstGeom>
          <a:noFill/>
          <a:ln w="9525">
            <a:noFill/>
            <a:miter lim="800000"/>
            <a:headEnd/>
            <a:tailEnd/>
          </a:ln>
        </p:spPr>
        <p:txBody>
          <a:bodyPr wrap="none">
            <a:spAutoFit/>
          </a:bodyPr>
          <a:lstStyle/>
          <a:p>
            <a:pPr eaLnBrk="0" hangingPunct="0"/>
            <a:r>
              <a:rPr lang="fr-FR" altLang="fr-FR" sz="2400">
                <a:latin typeface="Times" charset="0"/>
              </a:rPr>
              <a:t>1</a:t>
            </a:r>
          </a:p>
        </p:txBody>
      </p:sp>
      <p:sp>
        <p:nvSpPr>
          <p:cNvPr id="11296" name="Text Box 32"/>
          <p:cNvSpPr txBox="1">
            <a:spLocks noChangeArrowheads="1"/>
          </p:cNvSpPr>
          <p:nvPr/>
        </p:nvSpPr>
        <p:spPr bwMode="auto">
          <a:xfrm>
            <a:off x="3962400" y="182563"/>
            <a:ext cx="3058851" cy="523220"/>
          </a:xfrm>
          <a:prstGeom prst="rect">
            <a:avLst/>
          </a:prstGeom>
          <a:noFill/>
          <a:ln w="9525">
            <a:solidFill>
              <a:schemeClr val="accent1"/>
            </a:solidFill>
            <a:miter lim="800000"/>
            <a:headEnd/>
            <a:tailEnd/>
          </a:ln>
        </p:spPr>
        <p:txBody>
          <a:bodyPr wrap="none">
            <a:spAutoFit/>
          </a:bodyPr>
          <a:lstStyle/>
          <a:p>
            <a:pPr eaLnBrk="0" hangingPunct="0"/>
            <a:r>
              <a:rPr lang="fr-FR" altLang="fr-FR" sz="2800" dirty="0">
                <a:solidFill>
                  <a:schemeClr val="tx2"/>
                </a:solidFill>
                <a:latin typeface="Times" charset="0"/>
              </a:rPr>
              <a:t>Si </a:t>
            </a:r>
            <a:r>
              <a:rPr lang="fr-FR" altLang="fr-FR" sz="2800" dirty="0" smtClean="0">
                <a:solidFill>
                  <a:schemeClr val="tx2"/>
                </a:solidFill>
                <a:latin typeface="Times" charset="0"/>
              </a:rPr>
              <a:t>Prix marché= 8€ </a:t>
            </a:r>
            <a:endParaRPr lang="fr-FR" altLang="fr-FR" sz="2400" dirty="0">
              <a:latin typeface="Times" charset="0"/>
            </a:endParaRPr>
          </a:p>
        </p:txBody>
      </p:sp>
      <p:sp>
        <p:nvSpPr>
          <p:cNvPr id="11297" name="Rectangle 33"/>
          <p:cNvSpPr>
            <a:spLocks noChangeArrowheads="1"/>
          </p:cNvSpPr>
          <p:nvPr/>
        </p:nvSpPr>
        <p:spPr bwMode="auto">
          <a:xfrm>
            <a:off x="1331639" y="1066800"/>
            <a:ext cx="1028973" cy="990600"/>
          </a:xfrm>
          <a:prstGeom prst="rect">
            <a:avLst/>
          </a:prstGeom>
          <a:solidFill>
            <a:srgbClr val="FFFF99">
              <a:alpha val="50195"/>
            </a:srgbClr>
          </a:solidFill>
          <a:ln w="9525">
            <a:solidFill>
              <a:schemeClr val="tx1"/>
            </a:solidFill>
            <a:miter lim="800000"/>
            <a:headEnd/>
            <a:tailEnd/>
          </a:ln>
        </p:spPr>
        <p:txBody>
          <a:bodyPr wrap="none" anchor="ctr"/>
          <a:lstStyle/>
          <a:p>
            <a:endParaRPr lang="fr-FR"/>
          </a:p>
        </p:txBody>
      </p:sp>
      <p:sp>
        <p:nvSpPr>
          <p:cNvPr id="11298" name="AutoShape 34"/>
          <p:cNvSpPr>
            <a:spLocks noChangeArrowheads="1"/>
          </p:cNvSpPr>
          <p:nvPr/>
        </p:nvSpPr>
        <p:spPr bwMode="auto">
          <a:xfrm>
            <a:off x="1971675" y="1366838"/>
            <a:ext cx="1065213" cy="346075"/>
          </a:xfrm>
          <a:prstGeom prst="rightArrow">
            <a:avLst>
              <a:gd name="adj1" fmla="val 50000"/>
              <a:gd name="adj2" fmla="val 76950"/>
            </a:avLst>
          </a:prstGeom>
          <a:solidFill>
            <a:schemeClr val="accent1"/>
          </a:solidFill>
          <a:ln w="9525">
            <a:solidFill>
              <a:schemeClr val="tx1"/>
            </a:solidFill>
            <a:miter lim="800000"/>
            <a:headEnd/>
            <a:tailEnd/>
          </a:ln>
        </p:spPr>
        <p:txBody>
          <a:bodyPr wrap="none" anchor="ctr"/>
          <a:lstStyle/>
          <a:p>
            <a:endParaRPr lang="fr-FR"/>
          </a:p>
        </p:txBody>
      </p:sp>
      <p:sp>
        <p:nvSpPr>
          <p:cNvPr id="36" name="Text Box 32"/>
          <p:cNvSpPr txBox="1">
            <a:spLocks noChangeArrowheads="1"/>
          </p:cNvSpPr>
          <p:nvPr/>
        </p:nvSpPr>
        <p:spPr bwMode="auto">
          <a:xfrm>
            <a:off x="2195736" y="4941168"/>
            <a:ext cx="3805850" cy="523220"/>
          </a:xfrm>
          <a:prstGeom prst="rect">
            <a:avLst/>
          </a:prstGeom>
          <a:noFill/>
          <a:ln w="9525">
            <a:solidFill>
              <a:schemeClr val="accent1"/>
            </a:solidFill>
            <a:miter lim="800000"/>
            <a:headEnd/>
            <a:tailEnd/>
          </a:ln>
        </p:spPr>
        <p:txBody>
          <a:bodyPr wrap="none">
            <a:spAutoFit/>
          </a:bodyPr>
          <a:lstStyle/>
          <a:p>
            <a:pPr eaLnBrk="0" hangingPunct="0"/>
            <a:r>
              <a:rPr lang="fr-FR" altLang="fr-FR" sz="2800" dirty="0" smtClean="0">
                <a:solidFill>
                  <a:schemeClr val="tx2"/>
                </a:solidFill>
                <a:latin typeface="Times" charset="0"/>
              </a:rPr>
              <a:t>Et Si Prix marché=  7€ ? </a:t>
            </a:r>
            <a:endParaRPr lang="fr-FR" altLang="fr-FR" sz="2400" dirty="0">
              <a:latin typeface="Times" charset="0"/>
            </a:endParaRPr>
          </a:p>
        </p:txBody>
      </p:sp>
      <p:cxnSp>
        <p:nvCxnSpPr>
          <p:cNvPr id="38" name="Connecteur droit 37"/>
          <p:cNvCxnSpPr/>
          <p:nvPr/>
        </p:nvCxnSpPr>
        <p:spPr>
          <a:xfrm>
            <a:off x="2051720" y="764704"/>
            <a:ext cx="6220618" cy="4739952"/>
          </a:xfrm>
          <a:prstGeom prst="line">
            <a:avLst/>
          </a:prstGeom>
          <a:ln w="57150"/>
        </p:spPr>
        <p:style>
          <a:lnRef idx="1">
            <a:schemeClr val="accent5"/>
          </a:lnRef>
          <a:fillRef idx="0">
            <a:schemeClr val="accent5"/>
          </a:fillRef>
          <a:effectRef idx="0">
            <a:schemeClr val="accent5"/>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1296"/>
                                        </p:tgtEl>
                                        <p:attrNameLst>
                                          <p:attrName>style.visibility</p:attrName>
                                        </p:attrNameLst>
                                      </p:cBhvr>
                                      <p:to>
                                        <p:strVal val="visible"/>
                                      </p:to>
                                    </p:set>
                                    <p:anim calcmode="lin" valueType="num">
                                      <p:cBhvr>
                                        <p:cTn id="7" dur="500" fill="hold"/>
                                        <p:tgtEl>
                                          <p:spTgt spid="11296"/>
                                        </p:tgtEl>
                                        <p:attrNameLst>
                                          <p:attrName>ppt_w</p:attrName>
                                        </p:attrNameLst>
                                      </p:cBhvr>
                                      <p:tavLst>
                                        <p:tav tm="0">
                                          <p:val>
                                            <p:strVal val="4*#ppt_w"/>
                                          </p:val>
                                        </p:tav>
                                        <p:tav tm="100000">
                                          <p:val>
                                            <p:strVal val="#ppt_w"/>
                                          </p:val>
                                        </p:tav>
                                      </p:tavLst>
                                    </p:anim>
                                    <p:anim calcmode="lin" valueType="num">
                                      <p:cBhvr>
                                        <p:cTn id="8" dur="500" fill="hold"/>
                                        <p:tgtEl>
                                          <p:spTgt spid="11296"/>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11297"/>
                                        </p:tgtEl>
                                        <p:attrNameLst>
                                          <p:attrName>style.visibility</p:attrName>
                                        </p:attrNameLst>
                                      </p:cBhvr>
                                      <p:to>
                                        <p:strVal val="visible"/>
                                      </p:to>
                                    </p:set>
                                    <p:anim calcmode="lin" valueType="num">
                                      <p:cBhvr>
                                        <p:cTn id="12" dur="500" fill="hold"/>
                                        <p:tgtEl>
                                          <p:spTgt spid="11297"/>
                                        </p:tgtEl>
                                        <p:attrNameLst>
                                          <p:attrName>ppt_w</p:attrName>
                                        </p:attrNameLst>
                                      </p:cBhvr>
                                      <p:tavLst>
                                        <p:tav tm="0">
                                          <p:val>
                                            <p:strVal val="4*#ppt_w"/>
                                          </p:val>
                                        </p:tav>
                                        <p:tav tm="100000">
                                          <p:val>
                                            <p:strVal val="#ppt_w"/>
                                          </p:val>
                                        </p:tav>
                                      </p:tavLst>
                                    </p:anim>
                                    <p:anim calcmode="lin" valueType="num">
                                      <p:cBhvr>
                                        <p:cTn id="13" dur="500" fill="hold"/>
                                        <p:tgtEl>
                                          <p:spTgt spid="11297"/>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4" presetClass="entr" presetSubtype="32" fill="hold" grpId="0" nodeType="afterEffect">
                                  <p:stCondLst>
                                    <p:cond delay="0"/>
                                  </p:stCondLst>
                                  <p:childTnLst>
                                    <p:set>
                                      <p:cBhvr>
                                        <p:cTn id="16" dur="1" fill="hold">
                                          <p:stCondLst>
                                            <p:cond delay="0"/>
                                          </p:stCondLst>
                                        </p:cTn>
                                        <p:tgtEl>
                                          <p:spTgt spid="11298"/>
                                        </p:tgtEl>
                                        <p:attrNameLst>
                                          <p:attrName>style.visibility</p:attrName>
                                        </p:attrNameLst>
                                      </p:cBhvr>
                                      <p:to>
                                        <p:strVal val="visible"/>
                                      </p:to>
                                    </p:set>
                                    <p:animEffect transition="in" filter="box(out)">
                                      <p:cBhvr>
                                        <p:cTn id="17" dur="500"/>
                                        <p:tgtEl>
                                          <p:spTgt spid="11298"/>
                                        </p:tgtEl>
                                      </p:cBhvr>
                                    </p:animEffect>
                                  </p:childTnLst>
                                </p:cTn>
                              </p:par>
                            </p:childTnLst>
                          </p:cTn>
                        </p:par>
                        <p:par>
                          <p:cTn id="18" fill="hold">
                            <p:stCondLst>
                              <p:cond delay="1500"/>
                            </p:stCondLst>
                            <p:childTnLst>
                              <p:par>
                                <p:cTn id="19" presetID="4" presetClass="entr" presetSubtype="32" fill="hold" grpId="0" nodeType="afterEffect">
                                  <p:stCondLst>
                                    <p:cond delay="0"/>
                                  </p:stCondLst>
                                  <p:childTnLst>
                                    <p:set>
                                      <p:cBhvr>
                                        <p:cTn id="20" dur="1" fill="hold">
                                          <p:stCondLst>
                                            <p:cond delay="0"/>
                                          </p:stCondLst>
                                        </p:cTn>
                                        <p:tgtEl>
                                          <p:spTgt spid="11286"/>
                                        </p:tgtEl>
                                        <p:attrNameLst>
                                          <p:attrName>style.visibility</p:attrName>
                                        </p:attrNameLst>
                                      </p:cBhvr>
                                      <p:to>
                                        <p:strVal val="visible"/>
                                      </p:to>
                                    </p:set>
                                    <p:animEffect transition="in" filter="box(out)">
                                      <p:cBhvr>
                                        <p:cTn id="21" dur="500"/>
                                        <p:tgtEl>
                                          <p:spTgt spid="11286"/>
                                        </p:tgtEl>
                                      </p:cBhvr>
                                    </p:animEffect>
                                  </p:childTnLst>
                                </p:cTn>
                              </p:par>
                            </p:childTnLst>
                          </p:cTn>
                        </p:par>
                        <p:par>
                          <p:cTn id="22" fill="hold">
                            <p:stCondLst>
                              <p:cond delay="2000"/>
                            </p:stCondLst>
                            <p:childTnLst>
                              <p:par>
                                <p:cTn id="23" presetID="23" presetClass="entr" presetSubtype="3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strVal val="4*#ppt_w"/>
                                          </p:val>
                                        </p:tav>
                                        <p:tav tm="100000">
                                          <p:val>
                                            <p:strVal val="#ppt_w"/>
                                          </p:val>
                                        </p:tav>
                                      </p:tavLst>
                                    </p:anim>
                                    <p:anim calcmode="lin" valueType="num">
                                      <p:cBhvr>
                                        <p:cTn id="26" dur="500" fill="hold"/>
                                        <p:tgtEl>
                                          <p:spTgt spid="3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6" grpId="0" autoUpdateAnimBg="0"/>
      <p:bldP spid="11296" grpId="0" animBg="1" autoUpdateAnimBg="0"/>
      <p:bldP spid="11297" grpId="0" animBg="1"/>
      <p:bldP spid="11298" grpId="0" animBg="1"/>
      <p:bldP spid="36"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Line 2"/>
          <p:cNvSpPr>
            <a:spLocks noChangeShapeType="1"/>
          </p:cNvSpPr>
          <p:nvPr/>
        </p:nvSpPr>
        <p:spPr bwMode="auto">
          <a:xfrm>
            <a:off x="1475655" y="6093296"/>
            <a:ext cx="7093669" cy="2704"/>
          </a:xfrm>
          <a:prstGeom prst="line">
            <a:avLst/>
          </a:prstGeom>
          <a:noFill/>
          <a:ln w="38100">
            <a:solidFill>
              <a:schemeClr val="tx1"/>
            </a:solidFill>
            <a:round/>
            <a:headEnd/>
            <a:tailEnd type="triangle" w="med" len="med"/>
          </a:ln>
        </p:spPr>
        <p:txBody>
          <a:bodyPr wrap="none" anchor="ctr"/>
          <a:lstStyle/>
          <a:p>
            <a:endParaRPr lang="fr-FR"/>
          </a:p>
        </p:txBody>
      </p:sp>
      <p:sp>
        <p:nvSpPr>
          <p:cNvPr id="16388" name="Line 3"/>
          <p:cNvSpPr>
            <a:spLocks noChangeShapeType="1"/>
          </p:cNvSpPr>
          <p:nvPr/>
        </p:nvSpPr>
        <p:spPr bwMode="auto">
          <a:xfrm flipV="1">
            <a:off x="1475656" y="620688"/>
            <a:ext cx="0" cy="5486400"/>
          </a:xfrm>
          <a:prstGeom prst="line">
            <a:avLst/>
          </a:prstGeom>
          <a:noFill/>
          <a:ln w="38100">
            <a:solidFill>
              <a:schemeClr val="tx1"/>
            </a:solidFill>
            <a:round/>
            <a:headEnd/>
            <a:tailEnd type="triangle" w="med" len="med"/>
          </a:ln>
        </p:spPr>
        <p:txBody>
          <a:bodyPr wrap="none" anchor="ctr"/>
          <a:lstStyle/>
          <a:p>
            <a:endParaRPr lang="fr-FR"/>
          </a:p>
        </p:txBody>
      </p:sp>
      <p:sp>
        <p:nvSpPr>
          <p:cNvPr id="16389" name="Text Box 4"/>
          <p:cNvSpPr txBox="1">
            <a:spLocks noChangeArrowheads="1"/>
          </p:cNvSpPr>
          <p:nvPr/>
        </p:nvSpPr>
        <p:spPr bwMode="auto">
          <a:xfrm>
            <a:off x="6732240" y="6165304"/>
            <a:ext cx="623888" cy="457200"/>
          </a:xfrm>
          <a:prstGeom prst="rect">
            <a:avLst/>
          </a:prstGeom>
          <a:noFill/>
          <a:ln w="9525">
            <a:noFill/>
            <a:miter lim="800000"/>
            <a:headEnd/>
            <a:tailEnd/>
          </a:ln>
        </p:spPr>
        <p:txBody>
          <a:bodyPr wrap="none">
            <a:spAutoFit/>
          </a:bodyPr>
          <a:lstStyle/>
          <a:p>
            <a:pPr eaLnBrk="0" hangingPunct="0"/>
            <a:r>
              <a:rPr lang="fr-FR" altLang="fr-FR" sz="2400" dirty="0" err="1">
                <a:latin typeface="Times" charset="0"/>
              </a:rPr>
              <a:t>Qté</a:t>
            </a:r>
            <a:endParaRPr lang="fr-FR" altLang="fr-FR" sz="2400" dirty="0">
              <a:latin typeface="Times" charset="0"/>
            </a:endParaRPr>
          </a:p>
        </p:txBody>
      </p:sp>
      <p:sp>
        <p:nvSpPr>
          <p:cNvPr id="16390" name="Text Box 5"/>
          <p:cNvSpPr txBox="1">
            <a:spLocks noChangeArrowheads="1"/>
          </p:cNvSpPr>
          <p:nvPr/>
        </p:nvSpPr>
        <p:spPr bwMode="auto">
          <a:xfrm>
            <a:off x="1619672" y="404664"/>
            <a:ext cx="692150" cy="457200"/>
          </a:xfrm>
          <a:prstGeom prst="rect">
            <a:avLst/>
          </a:prstGeom>
          <a:noFill/>
          <a:ln w="9525">
            <a:noFill/>
            <a:miter lim="800000"/>
            <a:headEnd/>
            <a:tailEnd/>
          </a:ln>
        </p:spPr>
        <p:txBody>
          <a:bodyPr wrap="none">
            <a:spAutoFit/>
          </a:bodyPr>
          <a:lstStyle/>
          <a:p>
            <a:pPr eaLnBrk="0" hangingPunct="0"/>
            <a:r>
              <a:rPr lang="fr-FR" altLang="fr-FR" sz="2400" dirty="0">
                <a:latin typeface="Times" charset="0"/>
              </a:rPr>
              <a:t>Prix</a:t>
            </a:r>
          </a:p>
        </p:txBody>
      </p:sp>
      <p:sp>
        <p:nvSpPr>
          <p:cNvPr id="16391" name="Text Box 6"/>
          <p:cNvSpPr txBox="1">
            <a:spLocks noChangeArrowheads="1"/>
          </p:cNvSpPr>
          <p:nvPr/>
        </p:nvSpPr>
        <p:spPr bwMode="auto">
          <a:xfrm>
            <a:off x="6324600" y="6156325"/>
            <a:ext cx="336550" cy="457200"/>
          </a:xfrm>
          <a:prstGeom prst="rect">
            <a:avLst/>
          </a:prstGeom>
          <a:noFill/>
          <a:ln w="9525">
            <a:noFill/>
            <a:miter lim="800000"/>
            <a:headEnd/>
            <a:tailEnd/>
          </a:ln>
        </p:spPr>
        <p:txBody>
          <a:bodyPr wrap="none">
            <a:spAutoFit/>
          </a:bodyPr>
          <a:lstStyle/>
          <a:p>
            <a:pPr eaLnBrk="0" hangingPunct="0"/>
            <a:r>
              <a:rPr lang="fr-FR" altLang="fr-FR" sz="2400">
                <a:latin typeface="Times" charset="0"/>
              </a:rPr>
              <a:t>4</a:t>
            </a:r>
          </a:p>
        </p:txBody>
      </p:sp>
      <p:sp>
        <p:nvSpPr>
          <p:cNvPr id="16392" name="Line 7"/>
          <p:cNvSpPr>
            <a:spLocks noChangeShapeType="1"/>
          </p:cNvSpPr>
          <p:nvPr/>
        </p:nvSpPr>
        <p:spPr bwMode="auto">
          <a:xfrm>
            <a:off x="1475656" y="1052736"/>
            <a:ext cx="886544" cy="14064"/>
          </a:xfrm>
          <a:prstGeom prst="line">
            <a:avLst/>
          </a:prstGeom>
          <a:noFill/>
          <a:ln w="38100">
            <a:solidFill>
              <a:schemeClr val="tx2"/>
            </a:solidFill>
            <a:round/>
            <a:headEnd/>
            <a:tailEnd/>
          </a:ln>
        </p:spPr>
        <p:txBody>
          <a:bodyPr wrap="none" anchor="ctr"/>
          <a:lstStyle/>
          <a:p>
            <a:endParaRPr lang="fr-FR"/>
          </a:p>
        </p:txBody>
      </p:sp>
      <p:sp>
        <p:nvSpPr>
          <p:cNvPr id="16393" name="Line 8"/>
          <p:cNvSpPr>
            <a:spLocks noChangeShapeType="1"/>
          </p:cNvSpPr>
          <p:nvPr/>
        </p:nvSpPr>
        <p:spPr bwMode="auto">
          <a:xfrm>
            <a:off x="2362200" y="1066800"/>
            <a:ext cx="0" cy="993775"/>
          </a:xfrm>
          <a:prstGeom prst="line">
            <a:avLst/>
          </a:prstGeom>
          <a:noFill/>
          <a:ln w="38100">
            <a:solidFill>
              <a:schemeClr val="tx2"/>
            </a:solidFill>
            <a:round/>
            <a:headEnd/>
            <a:tailEnd/>
          </a:ln>
        </p:spPr>
        <p:txBody>
          <a:bodyPr wrap="none" anchor="ctr"/>
          <a:lstStyle/>
          <a:p>
            <a:endParaRPr lang="fr-FR"/>
          </a:p>
        </p:txBody>
      </p:sp>
      <p:sp>
        <p:nvSpPr>
          <p:cNvPr id="16394" name="Line 9"/>
          <p:cNvSpPr>
            <a:spLocks noChangeShapeType="1"/>
          </p:cNvSpPr>
          <p:nvPr/>
        </p:nvSpPr>
        <p:spPr bwMode="auto">
          <a:xfrm>
            <a:off x="2362200" y="2057400"/>
            <a:ext cx="1366838" cy="0"/>
          </a:xfrm>
          <a:prstGeom prst="line">
            <a:avLst/>
          </a:prstGeom>
          <a:noFill/>
          <a:ln w="38100">
            <a:solidFill>
              <a:schemeClr val="tx2"/>
            </a:solidFill>
            <a:round/>
            <a:headEnd/>
            <a:tailEnd/>
          </a:ln>
        </p:spPr>
        <p:txBody>
          <a:bodyPr wrap="none" anchor="ctr"/>
          <a:lstStyle/>
          <a:p>
            <a:endParaRPr lang="fr-FR"/>
          </a:p>
        </p:txBody>
      </p:sp>
      <p:sp>
        <p:nvSpPr>
          <p:cNvPr id="16395" name="Line 10"/>
          <p:cNvSpPr>
            <a:spLocks noChangeShapeType="1"/>
          </p:cNvSpPr>
          <p:nvPr/>
        </p:nvSpPr>
        <p:spPr bwMode="auto">
          <a:xfrm>
            <a:off x="3733800" y="2057400"/>
            <a:ext cx="0" cy="1003300"/>
          </a:xfrm>
          <a:prstGeom prst="line">
            <a:avLst/>
          </a:prstGeom>
          <a:noFill/>
          <a:ln w="38100">
            <a:solidFill>
              <a:schemeClr val="tx2"/>
            </a:solidFill>
            <a:round/>
            <a:headEnd/>
            <a:tailEnd/>
          </a:ln>
        </p:spPr>
        <p:txBody>
          <a:bodyPr wrap="none" anchor="ctr"/>
          <a:lstStyle/>
          <a:p>
            <a:endParaRPr lang="fr-FR"/>
          </a:p>
        </p:txBody>
      </p:sp>
      <p:sp>
        <p:nvSpPr>
          <p:cNvPr id="16396" name="Line 11"/>
          <p:cNvSpPr>
            <a:spLocks noChangeShapeType="1"/>
          </p:cNvSpPr>
          <p:nvPr/>
        </p:nvSpPr>
        <p:spPr bwMode="auto">
          <a:xfrm>
            <a:off x="3733800" y="3082925"/>
            <a:ext cx="1363663" cy="0"/>
          </a:xfrm>
          <a:prstGeom prst="line">
            <a:avLst/>
          </a:prstGeom>
          <a:noFill/>
          <a:ln w="38100">
            <a:solidFill>
              <a:schemeClr val="tx2"/>
            </a:solidFill>
            <a:round/>
            <a:headEnd/>
            <a:tailEnd/>
          </a:ln>
        </p:spPr>
        <p:txBody>
          <a:bodyPr wrap="none" anchor="ctr"/>
          <a:lstStyle/>
          <a:p>
            <a:endParaRPr lang="fr-FR"/>
          </a:p>
        </p:txBody>
      </p:sp>
      <p:sp>
        <p:nvSpPr>
          <p:cNvPr id="16397" name="Line 12"/>
          <p:cNvSpPr>
            <a:spLocks noChangeShapeType="1"/>
          </p:cNvSpPr>
          <p:nvPr/>
        </p:nvSpPr>
        <p:spPr bwMode="auto">
          <a:xfrm>
            <a:off x="5105400" y="3082925"/>
            <a:ext cx="0" cy="993775"/>
          </a:xfrm>
          <a:prstGeom prst="line">
            <a:avLst/>
          </a:prstGeom>
          <a:noFill/>
          <a:ln w="38100">
            <a:solidFill>
              <a:schemeClr val="tx2"/>
            </a:solidFill>
            <a:round/>
            <a:headEnd/>
            <a:tailEnd/>
          </a:ln>
        </p:spPr>
        <p:txBody>
          <a:bodyPr wrap="none" anchor="ctr"/>
          <a:lstStyle/>
          <a:p>
            <a:endParaRPr lang="fr-FR"/>
          </a:p>
        </p:txBody>
      </p:sp>
      <p:sp>
        <p:nvSpPr>
          <p:cNvPr id="16398" name="Line 13"/>
          <p:cNvSpPr>
            <a:spLocks noChangeShapeType="1"/>
          </p:cNvSpPr>
          <p:nvPr/>
        </p:nvSpPr>
        <p:spPr bwMode="auto">
          <a:xfrm>
            <a:off x="5105400" y="4073525"/>
            <a:ext cx="1366838" cy="0"/>
          </a:xfrm>
          <a:prstGeom prst="line">
            <a:avLst/>
          </a:prstGeom>
          <a:noFill/>
          <a:ln w="38100">
            <a:solidFill>
              <a:schemeClr val="tx2"/>
            </a:solidFill>
            <a:round/>
            <a:headEnd/>
            <a:tailEnd/>
          </a:ln>
        </p:spPr>
        <p:txBody>
          <a:bodyPr wrap="none" anchor="ctr"/>
          <a:lstStyle/>
          <a:p>
            <a:endParaRPr lang="fr-FR"/>
          </a:p>
        </p:txBody>
      </p:sp>
      <p:sp>
        <p:nvSpPr>
          <p:cNvPr id="16399" name="Line 14"/>
          <p:cNvSpPr>
            <a:spLocks noChangeShapeType="1"/>
          </p:cNvSpPr>
          <p:nvPr/>
        </p:nvSpPr>
        <p:spPr bwMode="auto">
          <a:xfrm>
            <a:off x="6477000" y="4073525"/>
            <a:ext cx="0" cy="2022475"/>
          </a:xfrm>
          <a:prstGeom prst="line">
            <a:avLst/>
          </a:prstGeom>
          <a:noFill/>
          <a:ln w="38100">
            <a:solidFill>
              <a:schemeClr val="tx2"/>
            </a:solidFill>
            <a:round/>
            <a:headEnd/>
            <a:tailEnd/>
          </a:ln>
        </p:spPr>
        <p:txBody>
          <a:bodyPr wrap="none" anchor="ctr"/>
          <a:lstStyle/>
          <a:p>
            <a:endParaRPr lang="fr-FR"/>
          </a:p>
        </p:txBody>
      </p:sp>
      <p:sp>
        <p:nvSpPr>
          <p:cNvPr id="16400" name="Text Box 15"/>
          <p:cNvSpPr txBox="1">
            <a:spLocks noChangeArrowheads="1"/>
          </p:cNvSpPr>
          <p:nvPr/>
        </p:nvSpPr>
        <p:spPr bwMode="auto">
          <a:xfrm>
            <a:off x="971600" y="908720"/>
            <a:ext cx="441146" cy="400110"/>
          </a:xfrm>
          <a:prstGeom prst="rect">
            <a:avLst/>
          </a:prstGeom>
          <a:noFill/>
          <a:ln w="9525">
            <a:noFill/>
            <a:miter lim="800000"/>
            <a:headEnd/>
            <a:tailEnd/>
          </a:ln>
        </p:spPr>
        <p:txBody>
          <a:bodyPr wrap="none">
            <a:spAutoFit/>
          </a:bodyPr>
          <a:lstStyle/>
          <a:p>
            <a:pPr eaLnBrk="0" hangingPunct="0"/>
            <a:r>
              <a:rPr lang="fr-FR" altLang="fr-FR" sz="2000" dirty="0" smtClean="0">
                <a:latin typeface="Times" charset="0"/>
              </a:rPr>
              <a:t>10</a:t>
            </a:r>
            <a:endParaRPr lang="fr-FR" altLang="fr-FR" sz="2400" dirty="0">
              <a:latin typeface="Times" charset="0"/>
            </a:endParaRPr>
          </a:p>
        </p:txBody>
      </p:sp>
      <p:sp>
        <p:nvSpPr>
          <p:cNvPr id="16401" name="Text Box 16"/>
          <p:cNvSpPr txBox="1">
            <a:spLocks noChangeArrowheads="1"/>
          </p:cNvSpPr>
          <p:nvPr/>
        </p:nvSpPr>
        <p:spPr bwMode="auto">
          <a:xfrm>
            <a:off x="971600" y="1700808"/>
            <a:ext cx="312906" cy="400110"/>
          </a:xfrm>
          <a:prstGeom prst="rect">
            <a:avLst/>
          </a:prstGeom>
          <a:noFill/>
          <a:ln w="9525">
            <a:noFill/>
            <a:miter lim="800000"/>
            <a:headEnd/>
            <a:tailEnd/>
          </a:ln>
        </p:spPr>
        <p:txBody>
          <a:bodyPr wrap="none">
            <a:spAutoFit/>
          </a:bodyPr>
          <a:lstStyle/>
          <a:p>
            <a:pPr eaLnBrk="0" hangingPunct="0"/>
            <a:r>
              <a:rPr lang="fr-FR" altLang="fr-FR" sz="2000" dirty="0" smtClean="0">
                <a:latin typeface="Times" charset="0"/>
              </a:rPr>
              <a:t>8</a:t>
            </a:r>
            <a:endParaRPr lang="fr-FR" altLang="fr-FR" sz="2400" dirty="0">
              <a:latin typeface="Times" charset="0"/>
            </a:endParaRPr>
          </a:p>
        </p:txBody>
      </p:sp>
      <p:sp>
        <p:nvSpPr>
          <p:cNvPr id="16402" name="Text Box 17"/>
          <p:cNvSpPr txBox="1">
            <a:spLocks noChangeArrowheads="1"/>
          </p:cNvSpPr>
          <p:nvPr/>
        </p:nvSpPr>
        <p:spPr bwMode="auto">
          <a:xfrm>
            <a:off x="971600" y="2708920"/>
            <a:ext cx="312906" cy="400110"/>
          </a:xfrm>
          <a:prstGeom prst="rect">
            <a:avLst/>
          </a:prstGeom>
          <a:noFill/>
          <a:ln w="9525">
            <a:noFill/>
            <a:miter lim="800000"/>
            <a:headEnd/>
            <a:tailEnd/>
          </a:ln>
        </p:spPr>
        <p:txBody>
          <a:bodyPr wrap="square">
            <a:spAutoFit/>
          </a:bodyPr>
          <a:lstStyle/>
          <a:p>
            <a:pPr eaLnBrk="0" hangingPunct="0"/>
            <a:r>
              <a:rPr lang="fr-FR" altLang="fr-FR" sz="2000" dirty="0" smtClean="0">
                <a:latin typeface="Times" charset="0"/>
              </a:rPr>
              <a:t>7</a:t>
            </a:r>
            <a:endParaRPr lang="fr-FR" altLang="fr-FR" sz="2400" dirty="0">
              <a:latin typeface="Times" charset="0"/>
            </a:endParaRPr>
          </a:p>
        </p:txBody>
      </p:sp>
      <p:sp>
        <p:nvSpPr>
          <p:cNvPr id="16403" name="Text Box 18"/>
          <p:cNvSpPr txBox="1">
            <a:spLocks noChangeArrowheads="1"/>
          </p:cNvSpPr>
          <p:nvPr/>
        </p:nvSpPr>
        <p:spPr bwMode="auto">
          <a:xfrm>
            <a:off x="1115616" y="3717032"/>
            <a:ext cx="312906" cy="400110"/>
          </a:xfrm>
          <a:prstGeom prst="rect">
            <a:avLst/>
          </a:prstGeom>
          <a:noFill/>
          <a:ln w="9525">
            <a:noFill/>
            <a:miter lim="800000"/>
            <a:headEnd/>
            <a:tailEnd/>
          </a:ln>
        </p:spPr>
        <p:txBody>
          <a:bodyPr wrap="none">
            <a:spAutoFit/>
          </a:bodyPr>
          <a:lstStyle/>
          <a:p>
            <a:pPr eaLnBrk="0" hangingPunct="0"/>
            <a:r>
              <a:rPr lang="fr-FR" altLang="fr-FR" sz="2000" dirty="0" smtClean="0">
                <a:latin typeface="Times" charset="0"/>
              </a:rPr>
              <a:t>5</a:t>
            </a:r>
            <a:endParaRPr lang="fr-FR" altLang="fr-FR" sz="2400" dirty="0">
              <a:latin typeface="Times" charset="0"/>
            </a:endParaRPr>
          </a:p>
        </p:txBody>
      </p:sp>
      <p:sp>
        <p:nvSpPr>
          <p:cNvPr id="16404" name="Line 19"/>
          <p:cNvSpPr>
            <a:spLocks noChangeShapeType="1"/>
          </p:cNvSpPr>
          <p:nvPr/>
        </p:nvSpPr>
        <p:spPr bwMode="auto">
          <a:xfrm flipH="1">
            <a:off x="949325" y="2057400"/>
            <a:ext cx="1374775" cy="0"/>
          </a:xfrm>
          <a:prstGeom prst="line">
            <a:avLst/>
          </a:prstGeom>
          <a:noFill/>
          <a:ln w="9525" cap="rnd">
            <a:solidFill>
              <a:schemeClr val="tx1"/>
            </a:solidFill>
            <a:prstDash val="sysDot"/>
            <a:round/>
            <a:headEnd/>
            <a:tailEnd/>
          </a:ln>
        </p:spPr>
        <p:txBody>
          <a:bodyPr wrap="none" anchor="ctr"/>
          <a:lstStyle/>
          <a:p>
            <a:endParaRPr lang="fr-FR"/>
          </a:p>
        </p:txBody>
      </p:sp>
      <p:sp>
        <p:nvSpPr>
          <p:cNvPr id="16405" name="Line 20"/>
          <p:cNvSpPr>
            <a:spLocks noChangeShapeType="1"/>
          </p:cNvSpPr>
          <p:nvPr/>
        </p:nvSpPr>
        <p:spPr bwMode="auto">
          <a:xfrm flipH="1">
            <a:off x="949325" y="3082925"/>
            <a:ext cx="2746375" cy="0"/>
          </a:xfrm>
          <a:prstGeom prst="line">
            <a:avLst/>
          </a:prstGeom>
          <a:noFill/>
          <a:ln w="9525" cap="rnd">
            <a:solidFill>
              <a:schemeClr val="tx1"/>
            </a:solidFill>
            <a:prstDash val="sysDot"/>
            <a:round/>
            <a:headEnd/>
            <a:tailEnd/>
          </a:ln>
        </p:spPr>
        <p:txBody>
          <a:bodyPr wrap="none" anchor="ctr"/>
          <a:lstStyle/>
          <a:p>
            <a:endParaRPr lang="fr-FR"/>
          </a:p>
        </p:txBody>
      </p:sp>
      <p:sp>
        <p:nvSpPr>
          <p:cNvPr id="16406" name="Line 21"/>
          <p:cNvSpPr>
            <a:spLocks noChangeShapeType="1"/>
          </p:cNvSpPr>
          <p:nvPr/>
        </p:nvSpPr>
        <p:spPr bwMode="auto">
          <a:xfrm flipH="1">
            <a:off x="949325" y="4076700"/>
            <a:ext cx="4121150" cy="0"/>
          </a:xfrm>
          <a:prstGeom prst="line">
            <a:avLst/>
          </a:prstGeom>
          <a:noFill/>
          <a:ln w="9525" cap="rnd">
            <a:solidFill>
              <a:schemeClr val="tx1"/>
            </a:solidFill>
            <a:prstDash val="sysDot"/>
            <a:round/>
            <a:headEnd/>
            <a:tailEnd/>
          </a:ln>
        </p:spPr>
        <p:txBody>
          <a:bodyPr wrap="none" anchor="ctr"/>
          <a:lstStyle/>
          <a:p>
            <a:endParaRPr lang="fr-FR"/>
          </a:p>
        </p:txBody>
      </p:sp>
      <p:sp>
        <p:nvSpPr>
          <p:cNvPr id="12310" name="Text Box 22"/>
          <p:cNvSpPr txBox="1">
            <a:spLocks noChangeArrowheads="1"/>
          </p:cNvSpPr>
          <p:nvPr/>
        </p:nvSpPr>
        <p:spPr bwMode="auto">
          <a:xfrm>
            <a:off x="3195638" y="1255713"/>
            <a:ext cx="5089855" cy="461665"/>
          </a:xfrm>
          <a:prstGeom prst="rect">
            <a:avLst/>
          </a:prstGeom>
          <a:noFill/>
          <a:ln w="9525">
            <a:noFill/>
            <a:miter lim="800000"/>
            <a:headEnd/>
            <a:tailEnd/>
          </a:ln>
        </p:spPr>
        <p:txBody>
          <a:bodyPr wrap="none">
            <a:spAutoFit/>
          </a:bodyPr>
          <a:lstStyle/>
          <a:p>
            <a:pPr eaLnBrk="0" hangingPunct="0"/>
            <a:r>
              <a:rPr lang="fr-FR" altLang="fr-FR" sz="2400" dirty="0">
                <a:latin typeface="Times" charset="0"/>
              </a:rPr>
              <a:t>Surplus du consommateur de John </a:t>
            </a:r>
            <a:r>
              <a:rPr lang="fr-FR" altLang="fr-FR" sz="2400" b="1" dirty="0">
                <a:solidFill>
                  <a:srgbClr val="FF0000"/>
                </a:solidFill>
                <a:latin typeface="Times" charset="0"/>
              </a:rPr>
              <a:t>(</a:t>
            </a:r>
            <a:r>
              <a:rPr lang="fr-FR" altLang="fr-FR" sz="2400" b="1" dirty="0" smtClean="0">
                <a:solidFill>
                  <a:srgbClr val="FF0000"/>
                </a:solidFill>
                <a:latin typeface="Times" charset="0"/>
              </a:rPr>
              <a:t>3 €)</a:t>
            </a:r>
            <a:endParaRPr lang="fr-FR" altLang="fr-FR" sz="2400" b="1" dirty="0">
              <a:solidFill>
                <a:srgbClr val="FF0000"/>
              </a:solidFill>
              <a:latin typeface="Times" charset="0"/>
            </a:endParaRPr>
          </a:p>
        </p:txBody>
      </p:sp>
      <p:sp>
        <p:nvSpPr>
          <p:cNvPr id="12311" name="Text Box 23"/>
          <p:cNvSpPr txBox="1">
            <a:spLocks noChangeArrowheads="1"/>
          </p:cNvSpPr>
          <p:nvPr/>
        </p:nvSpPr>
        <p:spPr bwMode="auto">
          <a:xfrm>
            <a:off x="4652963" y="2247900"/>
            <a:ext cx="2218877" cy="461665"/>
          </a:xfrm>
          <a:prstGeom prst="rect">
            <a:avLst/>
          </a:prstGeom>
          <a:noFill/>
          <a:ln w="9525">
            <a:noFill/>
            <a:miter lim="800000"/>
            <a:headEnd/>
            <a:tailEnd/>
          </a:ln>
        </p:spPr>
        <p:txBody>
          <a:bodyPr wrap="none">
            <a:spAutoFit/>
          </a:bodyPr>
          <a:lstStyle/>
          <a:p>
            <a:pPr eaLnBrk="0" hangingPunct="0"/>
            <a:r>
              <a:rPr lang="fr-FR" altLang="fr-FR" sz="2400" dirty="0">
                <a:latin typeface="Times" charset="0"/>
              </a:rPr>
              <a:t>SC de Paul (</a:t>
            </a:r>
            <a:r>
              <a:rPr lang="fr-FR" altLang="fr-FR" sz="2400" b="1" dirty="0" smtClean="0">
                <a:solidFill>
                  <a:srgbClr val="FF0000"/>
                </a:solidFill>
                <a:latin typeface="Times" charset="0"/>
              </a:rPr>
              <a:t>1 €</a:t>
            </a:r>
            <a:r>
              <a:rPr lang="fr-FR" altLang="fr-FR" sz="2400" dirty="0" smtClean="0">
                <a:latin typeface="Times" charset="0"/>
              </a:rPr>
              <a:t>)</a:t>
            </a:r>
            <a:endParaRPr lang="fr-FR" altLang="fr-FR" sz="2400" dirty="0">
              <a:latin typeface="Times" charset="0"/>
            </a:endParaRPr>
          </a:p>
        </p:txBody>
      </p:sp>
      <p:sp>
        <p:nvSpPr>
          <p:cNvPr id="16409" name="Line 24"/>
          <p:cNvSpPr>
            <a:spLocks noChangeShapeType="1"/>
          </p:cNvSpPr>
          <p:nvPr/>
        </p:nvSpPr>
        <p:spPr bwMode="auto">
          <a:xfrm>
            <a:off x="5221288" y="3082925"/>
            <a:ext cx="741362" cy="0"/>
          </a:xfrm>
          <a:prstGeom prst="line">
            <a:avLst/>
          </a:prstGeom>
          <a:noFill/>
          <a:ln w="19050">
            <a:solidFill>
              <a:schemeClr val="tx1"/>
            </a:solidFill>
            <a:round/>
            <a:headEnd type="arrow" w="med" len="med"/>
            <a:tailEnd/>
          </a:ln>
        </p:spPr>
        <p:txBody>
          <a:bodyPr wrap="none" anchor="ctr"/>
          <a:lstStyle/>
          <a:p>
            <a:endParaRPr lang="fr-FR"/>
          </a:p>
        </p:txBody>
      </p:sp>
      <p:sp>
        <p:nvSpPr>
          <p:cNvPr id="16410" name="Text Box 25"/>
          <p:cNvSpPr txBox="1">
            <a:spLocks noChangeArrowheads="1"/>
          </p:cNvSpPr>
          <p:nvPr/>
        </p:nvSpPr>
        <p:spPr bwMode="auto">
          <a:xfrm>
            <a:off x="5965825" y="2803525"/>
            <a:ext cx="1200150" cy="457200"/>
          </a:xfrm>
          <a:prstGeom prst="rect">
            <a:avLst/>
          </a:prstGeom>
          <a:noFill/>
          <a:ln w="9525">
            <a:noFill/>
            <a:miter lim="800000"/>
            <a:headEnd/>
            <a:tailEnd/>
          </a:ln>
        </p:spPr>
        <p:txBody>
          <a:bodyPr wrap="none">
            <a:spAutoFit/>
          </a:bodyPr>
          <a:lstStyle/>
          <a:p>
            <a:pPr eaLnBrk="0" hangingPunct="0"/>
            <a:r>
              <a:rPr lang="fr-FR" altLang="fr-FR" sz="2400">
                <a:latin typeface="Times" charset="0"/>
              </a:rPr>
              <a:t>Georges</a:t>
            </a:r>
          </a:p>
        </p:txBody>
      </p:sp>
      <p:sp>
        <p:nvSpPr>
          <p:cNvPr id="16411" name="Line 26"/>
          <p:cNvSpPr>
            <a:spLocks noChangeShapeType="1"/>
          </p:cNvSpPr>
          <p:nvPr/>
        </p:nvSpPr>
        <p:spPr bwMode="auto">
          <a:xfrm>
            <a:off x="6553200" y="4073525"/>
            <a:ext cx="741363" cy="0"/>
          </a:xfrm>
          <a:prstGeom prst="line">
            <a:avLst/>
          </a:prstGeom>
          <a:noFill/>
          <a:ln w="19050">
            <a:solidFill>
              <a:schemeClr val="tx1"/>
            </a:solidFill>
            <a:round/>
            <a:headEnd type="arrow" w="med" len="med"/>
            <a:tailEnd/>
          </a:ln>
        </p:spPr>
        <p:txBody>
          <a:bodyPr wrap="none" anchor="ctr"/>
          <a:lstStyle/>
          <a:p>
            <a:endParaRPr lang="fr-FR"/>
          </a:p>
        </p:txBody>
      </p:sp>
      <p:sp>
        <p:nvSpPr>
          <p:cNvPr id="16412" name="Text Box 27"/>
          <p:cNvSpPr txBox="1">
            <a:spLocks noChangeArrowheads="1"/>
          </p:cNvSpPr>
          <p:nvPr/>
        </p:nvSpPr>
        <p:spPr bwMode="auto">
          <a:xfrm>
            <a:off x="7334250" y="3794125"/>
            <a:ext cx="928688" cy="457200"/>
          </a:xfrm>
          <a:prstGeom prst="rect">
            <a:avLst/>
          </a:prstGeom>
          <a:noFill/>
          <a:ln w="9525">
            <a:noFill/>
            <a:miter lim="800000"/>
            <a:headEnd/>
            <a:tailEnd/>
          </a:ln>
        </p:spPr>
        <p:txBody>
          <a:bodyPr wrap="none">
            <a:spAutoFit/>
          </a:bodyPr>
          <a:lstStyle/>
          <a:p>
            <a:pPr eaLnBrk="0" hangingPunct="0"/>
            <a:r>
              <a:rPr lang="fr-FR" altLang="fr-FR" sz="2400">
                <a:latin typeface="Times" charset="0"/>
              </a:rPr>
              <a:t>Ringo</a:t>
            </a:r>
          </a:p>
        </p:txBody>
      </p:sp>
      <p:sp>
        <p:nvSpPr>
          <p:cNvPr id="16413" name="Text Box 28"/>
          <p:cNvSpPr txBox="1">
            <a:spLocks noChangeArrowheads="1"/>
          </p:cNvSpPr>
          <p:nvPr/>
        </p:nvSpPr>
        <p:spPr bwMode="auto">
          <a:xfrm>
            <a:off x="4940300" y="6156325"/>
            <a:ext cx="336550" cy="457200"/>
          </a:xfrm>
          <a:prstGeom prst="rect">
            <a:avLst/>
          </a:prstGeom>
          <a:noFill/>
          <a:ln w="9525">
            <a:noFill/>
            <a:miter lim="800000"/>
            <a:headEnd/>
            <a:tailEnd/>
          </a:ln>
        </p:spPr>
        <p:txBody>
          <a:bodyPr wrap="none">
            <a:spAutoFit/>
          </a:bodyPr>
          <a:lstStyle/>
          <a:p>
            <a:pPr eaLnBrk="0" hangingPunct="0"/>
            <a:r>
              <a:rPr lang="fr-FR" altLang="fr-FR" sz="2400">
                <a:latin typeface="Times" charset="0"/>
              </a:rPr>
              <a:t>3</a:t>
            </a:r>
          </a:p>
        </p:txBody>
      </p:sp>
      <p:sp>
        <p:nvSpPr>
          <p:cNvPr id="16414" name="Text Box 29"/>
          <p:cNvSpPr txBox="1">
            <a:spLocks noChangeArrowheads="1"/>
          </p:cNvSpPr>
          <p:nvPr/>
        </p:nvSpPr>
        <p:spPr bwMode="auto">
          <a:xfrm>
            <a:off x="3602038" y="6149975"/>
            <a:ext cx="336550" cy="457200"/>
          </a:xfrm>
          <a:prstGeom prst="rect">
            <a:avLst/>
          </a:prstGeom>
          <a:noFill/>
          <a:ln w="9525">
            <a:noFill/>
            <a:miter lim="800000"/>
            <a:headEnd/>
            <a:tailEnd/>
          </a:ln>
        </p:spPr>
        <p:txBody>
          <a:bodyPr wrap="none">
            <a:spAutoFit/>
          </a:bodyPr>
          <a:lstStyle/>
          <a:p>
            <a:pPr eaLnBrk="0" hangingPunct="0"/>
            <a:r>
              <a:rPr lang="fr-FR" altLang="fr-FR" sz="2400">
                <a:latin typeface="Times" charset="0"/>
              </a:rPr>
              <a:t>2</a:t>
            </a:r>
          </a:p>
        </p:txBody>
      </p:sp>
      <p:sp>
        <p:nvSpPr>
          <p:cNvPr id="16415" name="Text Box 30"/>
          <p:cNvSpPr txBox="1">
            <a:spLocks noChangeArrowheads="1"/>
          </p:cNvSpPr>
          <p:nvPr/>
        </p:nvSpPr>
        <p:spPr bwMode="auto">
          <a:xfrm>
            <a:off x="2193925" y="6149975"/>
            <a:ext cx="336550" cy="457200"/>
          </a:xfrm>
          <a:prstGeom prst="rect">
            <a:avLst/>
          </a:prstGeom>
          <a:noFill/>
          <a:ln w="9525">
            <a:noFill/>
            <a:miter lim="800000"/>
            <a:headEnd/>
            <a:tailEnd/>
          </a:ln>
        </p:spPr>
        <p:txBody>
          <a:bodyPr wrap="none">
            <a:spAutoFit/>
          </a:bodyPr>
          <a:lstStyle/>
          <a:p>
            <a:pPr eaLnBrk="0" hangingPunct="0"/>
            <a:r>
              <a:rPr lang="fr-FR" altLang="fr-FR" sz="2400">
                <a:latin typeface="Times" charset="0"/>
              </a:rPr>
              <a:t>1</a:t>
            </a:r>
          </a:p>
        </p:txBody>
      </p:sp>
      <p:sp>
        <p:nvSpPr>
          <p:cNvPr id="12319" name="Text Box 31"/>
          <p:cNvSpPr txBox="1">
            <a:spLocks noChangeArrowheads="1"/>
          </p:cNvSpPr>
          <p:nvPr/>
        </p:nvSpPr>
        <p:spPr bwMode="auto">
          <a:xfrm>
            <a:off x="3962400" y="182563"/>
            <a:ext cx="1515158" cy="523220"/>
          </a:xfrm>
          <a:prstGeom prst="rect">
            <a:avLst/>
          </a:prstGeom>
          <a:noFill/>
          <a:ln w="9525">
            <a:solidFill>
              <a:schemeClr val="accent1"/>
            </a:solidFill>
            <a:miter lim="800000"/>
            <a:headEnd/>
            <a:tailEnd/>
          </a:ln>
        </p:spPr>
        <p:txBody>
          <a:bodyPr wrap="none">
            <a:spAutoFit/>
          </a:bodyPr>
          <a:lstStyle/>
          <a:p>
            <a:pPr eaLnBrk="0" hangingPunct="0"/>
            <a:r>
              <a:rPr lang="fr-FR" altLang="fr-FR" sz="2800" dirty="0">
                <a:solidFill>
                  <a:schemeClr val="tx2"/>
                </a:solidFill>
                <a:latin typeface="Times" charset="0"/>
              </a:rPr>
              <a:t>Si P= </a:t>
            </a:r>
            <a:r>
              <a:rPr lang="fr-FR" altLang="fr-FR" sz="2800" dirty="0" smtClean="0">
                <a:solidFill>
                  <a:schemeClr val="tx2"/>
                </a:solidFill>
                <a:latin typeface="Times" charset="0"/>
              </a:rPr>
              <a:t>7 €</a:t>
            </a:r>
            <a:endParaRPr lang="fr-FR" altLang="fr-FR" sz="2400" dirty="0">
              <a:latin typeface="Times" charset="0"/>
            </a:endParaRPr>
          </a:p>
        </p:txBody>
      </p:sp>
      <p:sp>
        <p:nvSpPr>
          <p:cNvPr id="12320" name="Rectangle 32"/>
          <p:cNvSpPr>
            <a:spLocks noChangeArrowheads="1"/>
          </p:cNvSpPr>
          <p:nvPr/>
        </p:nvSpPr>
        <p:spPr bwMode="auto">
          <a:xfrm>
            <a:off x="1475655" y="1066800"/>
            <a:ext cx="884957" cy="990600"/>
          </a:xfrm>
          <a:prstGeom prst="rect">
            <a:avLst/>
          </a:prstGeom>
          <a:solidFill>
            <a:srgbClr val="FFFF99">
              <a:alpha val="50195"/>
            </a:srgbClr>
          </a:solidFill>
          <a:ln w="9525">
            <a:solidFill>
              <a:schemeClr val="tx1"/>
            </a:solidFill>
            <a:miter lim="800000"/>
            <a:headEnd/>
            <a:tailEnd/>
          </a:ln>
        </p:spPr>
        <p:txBody>
          <a:bodyPr wrap="none" anchor="ctr"/>
          <a:lstStyle/>
          <a:p>
            <a:endParaRPr lang="fr-FR"/>
          </a:p>
        </p:txBody>
      </p:sp>
      <p:sp>
        <p:nvSpPr>
          <p:cNvPr id="12321" name="AutoShape 33"/>
          <p:cNvSpPr>
            <a:spLocks noChangeArrowheads="1"/>
          </p:cNvSpPr>
          <p:nvPr/>
        </p:nvSpPr>
        <p:spPr bwMode="auto">
          <a:xfrm>
            <a:off x="1828800" y="1366838"/>
            <a:ext cx="1065213" cy="346075"/>
          </a:xfrm>
          <a:prstGeom prst="rightArrow">
            <a:avLst>
              <a:gd name="adj1" fmla="val 50000"/>
              <a:gd name="adj2" fmla="val 76950"/>
            </a:avLst>
          </a:prstGeom>
          <a:solidFill>
            <a:schemeClr val="accent1"/>
          </a:solidFill>
          <a:ln w="9525">
            <a:solidFill>
              <a:schemeClr val="tx1"/>
            </a:solidFill>
            <a:miter lim="800000"/>
            <a:headEnd/>
            <a:tailEnd/>
          </a:ln>
        </p:spPr>
        <p:txBody>
          <a:bodyPr wrap="none" anchor="ctr"/>
          <a:lstStyle/>
          <a:p>
            <a:endParaRPr lang="fr-FR"/>
          </a:p>
        </p:txBody>
      </p:sp>
      <p:sp>
        <p:nvSpPr>
          <p:cNvPr id="12322" name="Rectangle 34"/>
          <p:cNvSpPr>
            <a:spLocks noChangeArrowheads="1"/>
          </p:cNvSpPr>
          <p:nvPr/>
        </p:nvSpPr>
        <p:spPr bwMode="auto">
          <a:xfrm>
            <a:off x="1475656" y="2057400"/>
            <a:ext cx="883369" cy="1025525"/>
          </a:xfrm>
          <a:prstGeom prst="rect">
            <a:avLst/>
          </a:prstGeom>
          <a:solidFill>
            <a:srgbClr val="FFFF99">
              <a:alpha val="50195"/>
            </a:srgbClr>
          </a:solidFill>
          <a:ln w="9525">
            <a:solidFill>
              <a:schemeClr val="tx1"/>
            </a:solidFill>
            <a:miter lim="800000"/>
            <a:headEnd/>
            <a:tailEnd/>
          </a:ln>
        </p:spPr>
        <p:txBody>
          <a:bodyPr wrap="none" anchor="ctr"/>
          <a:lstStyle/>
          <a:p>
            <a:endParaRPr lang="fr-FR"/>
          </a:p>
        </p:txBody>
      </p:sp>
      <p:sp>
        <p:nvSpPr>
          <p:cNvPr id="12323" name="Rectangle 35"/>
          <p:cNvSpPr>
            <a:spLocks noChangeArrowheads="1"/>
          </p:cNvSpPr>
          <p:nvPr/>
        </p:nvSpPr>
        <p:spPr bwMode="auto">
          <a:xfrm>
            <a:off x="2362200" y="2057400"/>
            <a:ext cx="1371600" cy="1025525"/>
          </a:xfrm>
          <a:prstGeom prst="rect">
            <a:avLst/>
          </a:prstGeom>
          <a:solidFill>
            <a:schemeClr val="accent1">
              <a:alpha val="50195"/>
            </a:schemeClr>
          </a:solidFill>
          <a:ln w="9525">
            <a:solidFill>
              <a:schemeClr val="tx1"/>
            </a:solidFill>
            <a:miter lim="800000"/>
            <a:headEnd/>
            <a:tailEnd/>
          </a:ln>
        </p:spPr>
        <p:txBody>
          <a:bodyPr wrap="none" anchor="ctr"/>
          <a:lstStyle/>
          <a:p>
            <a:endParaRPr lang="fr-FR"/>
          </a:p>
        </p:txBody>
      </p:sp>
      <p:sp>
        <p:nvSpPr>
          <p:cNvPr id="12324" name="AutoShape 36"/>
          <p:cNvSpPr>
            <a:spLocks noChangeArrowheads="1"/>
          </p:cNvSpPr>
          <p:nvPr/>
        </p:nvSpPr>
        <p:spPr bwMode="auto">
          <a:xfrm>
            <a:off x="3276600" y="2362200"/>
            <a:ext cx="1065213" cy="346075"/>
          </a:xfrm>
          <a:prstGeom prst="rightArrow">
            <a:avLst>
              <a:gd name="adj1" fmla="val 50000"/>
              <a:gd name="adj2" fmla="val 76950"/>
            </a:avLst>
          </a:prstGeom>
          <a:solidFill>
            <a:schemeClr val="accent1"/>
          </a:solidFill>
          <a:ln w="9525">
            <a:solidFill>
              <a:schemeClr val="tx1"/>
            </a:solidFill>
            <a:miter lim="800000"/>
            <a:headEnd/>
            <a:tailEnd/>
          </a:ln>
        </p:spPr>
        <p:txBody>
          <a:bodyPr wrap="none" anchor="ctr"/>
          <a:lstStyle/>
          <a:p>
            <a:endParaRPr lang="fr-FR"/>
          </a:p>
        </p:txBody>
      </p:sp>
      <p:sp>
        <p:nvSpPr>
          <p:cNvPr id="12325" name="Text Box 37"/>
          <p:cNvSpPr txBox="1">
            <a:spLocks noChangeArrowheads="1"/>
          </p:cNvSpPr>
          <p:nvPr/>
        </p:nvSpPr>
        <p:spPr bwMode="auto">
          <a:xfrm>
            <a:off x="2698750" y="4843463"/>
            <a:ext cx="1895071" cy="461665"/>
          </a:xfrm>
          <a:prstGeom prst="rect">
            <a:avLst/>
          </a:prstGeom>
          <a:noFill/>
          <a:ln w="9525">
            <a:solidFill>
              <a:schemeClr val="accent1"/>
            </a:solidFill>
            <a:miter lim="800000"/>
            <a:headEnd/>
            <a:tailEnd/>
          </a:ln>
        </p:spPr>
        <p:txBody>
          <a:bodyPr wrap="none">
            <a:spAutoFit/>
          </a:bodyPr>
          <a:lstStyle/>
          <a:p>
            <a:pPr eaLnBrk="0" hangingPunct="0"/>
            <a:r>
              <a:rPr lang="fr-FR" altLang="fr-FR" sz="2400" dirty="0">
                <a:latin typeface="Times" charset="0"/>
              </a:rPr>
              <a:t>SC total = </a:t>
            </a:r>
            <a:r>
              <a:rPr lang="fr-FR" altLang="fr-FR" sz="2400" b="1" dirty="0" smtClean="0">
                <a:solidFill>
                  <a:srgbClr val="FF0000"/>
                </a:solidFill>
                <a:latin typeface="Times" charset="0"/>
              </a:rPr>
              <a:t>4 €</a:t>
            </a:r>
            <a:endParaRPr lang="fr-FR" altLang="fr-FR" sz="2400" b="1" dirty="0">
              <a:solidFill>
                <a:srgbClr val="FF0000"/>
              </a:solidFill>
              <a:latin typeface="Times" charset="0"/>
            </a:endParaRPr>
          </a:p>
        </p:txBody>
      </p:sp>
      <p:cxnSp>
        <p:nvCxnSpPr>
          <p:cNvPr id="39" name="Connecteur droit 38"/>
          <p:cNvCxnSpPr/>
          <p:nvPr/>
        </p:nvCxnSpPr>
        <p:spPr>
          <a:xfrm>
            <a:off x="2051720" y="764704"/>
            <a:ext cx="6220618" cy="4739952"/>
          </a:xfrm>
          <a:prstGeom prst="line">
            <a:avLst/>
          </a:prstGeom>
          <a:ln w="57150"/>
        </p:spPr>
        <p:style>
          <a:lnRef idx="1">
            <a:schemeClr val="accent5"/>
          </a:lnRef>
          <a:fillRef idx="0">
            <a:schemeClr val="accent5"/>
          </a:fillRef>
          <a:effectRef idx="0">
            <a:schemeClr val="accent5"/>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2319"/>
                                        </p:tgtEl>
                                        <p:attrNameLst>
                                          <p:attrName>style.visibility</p:attrName>
                                        </p:attrNameLst>
                                      </p:cBhvr>
                                      <p:to>
                                        <p:strVal val="visible"/>
                                      </p:to>
                                    </p:set>
                                    <p:anim calcmode="lin" valueType="num">
                                      <p:cBhvr>
                                        <p:cTn id="7" dur="500" fill="hold"/>
                                        <p:tgtEl>
                                          <p:spTgt spid="12319"/>
                                        </p:tgtEl>
                                        <p:attrNameLst>
                                          <p:attrName>ppt_w</p:attrName>
                                        </p:attrNameLst>
                                      </p:cBhvr>
                                      <p:tavLst>
                                        <p:tav tm="0">
                                          <p:val>
                                            <p:strVal val="4*#ppt_w"/>
                                          </p:val>
                                        </p:tav>
                                        <p:tav tm="100000">
                                          <p:val>
                                            <p:strVal val="#ppt_w"/>
                                          </p:val>
                                        </p:tav>
                                      </p:tavLst>
                                    </p:anim>
                                    <p:anim calcmode="lin" valueType="num">
                                      <p:cBhvr>
                                        <p:cTn id="8" dur="500" fill="hold"/>
                                        <p:tgtEl>
                                          <p:spTgt spid="12319"/>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12320"/>
                                        </p:tgtEl>
                                        <p:attrNameLst>
                                          <p:attrName>style.visibility</p:attrName>
                                        </p:attrNameLst>
                                      </p:cBhvr>
                                      <p:to>
                                        <p:strVal val="visible"/>
                                      </p:to>
                                    </p:set>
                                    <p:anim calcmode="lin" valueType="num">
                                      <p:cBhvr>
                                        <p:cTn id="12" dur="500" fill="hold"/>
                                        <p:tgtEl>
                                          <p:spTgt spid="12320"/>
                                        </p:tgtEl>
                                        <p:attrNameLst>
                                          <p:attrName>ppt_w</p:attrName>
                                        </p:attrNameLst>
                                      </p:cBhvr>
                                      <p:tavLst>
                                        <p:tav tm="0">
                                          <p:val>
                                            <p:strVal val="4*#ppt_w"/>
                                          </p:val>
                                        </p:tav>
                                        <p:tav tm="100000">
                                          <p:val>
                                            <p:strVal val="#ppt_w"/>
                                          </p:val>
                                        </p:tav>
                                      </p:tavLst>
                                    </p:anim>
                                    <p:anim calcmode="lin" valueType="num">
                                      <p:cBhvr>
                                        <p:cTn id="13" dur="500" fill="hold"/>
                                        <p:tgtEl>
                                          <p:spTgt spid="12320"/>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12322"/>
                                        </p:tgtEl>
                                        <p:attrNameLst>
                                          <p:attrName>style.visibility</p:attrName>
                                        </p:attrNameLst>
                                      </p:cBhvr>
                                      <p:to>
                                        <p:strVal val="visible"/>
                                      </p:to>
                                    </p:set>
                                    <p:anim calcmode="lin" valueType="num">
                                      <p:cBhvr>
                                        <p:cTn id="17" dur="500" fill="hold"/>
                                        <p:tgtEl>
                                          <p:spTgt spid="12322"/>
                                        </p:tgtEl>
                                        <p:attrNameLst>
                                          <p:attrName>ppt_w</p:attrName>
                                        </p:attrNameLst>
                                      </p:cBhvr>
                                      <p:tavLst>
                                        <p:tav tm="0">
                                          <p:val>
                                            <p:strVal val="4*#ppt_w"/>
                                          </p:val>
                                        </p:tav>
                                        <p:tav tm="100000">
                                          <p:val>
                                            <p:strVal val="#ppt_w"/>
                                          </p:val>
                                        </p:tav>
                                      </p:tavLst>
                                    </p:anim>
                                    <p:anim calcmode="lin" valueType="num">
                                      <p:cBhvr>
                                        <p:cTn id="18" dur="500" fill="hold"/>
                                        <p:tgtEl>
                                          <p:spTgt spid="12322"/>
                                        </p:tgtEl>
                                        <p:attrNameLst>
                                          <p:attrName>ppt_h</p:attrName>
                                        </p:attrNameLst>
                                      </p:cBhvr>
                                      <p:tavLst>
                                        <p:tav tm="0">
                                          <p:val>
                                            <p:strVal val="4*#ppt_h"/>
                                          </p:val>
                                        </p:tav>
                                        <p:tav tm="100000">
                                          <p:val>
                                            <p:strVal val="#ppt_h"/>
                                          </p:val>
                                        </p:tav>
                                      </p:tavLst>
                                    </p:anim>
                                  </p:childTnLst>
                                </p:cTn>
                              </p:par>
                            </p:childTnLst>
                          </p:cTn>
                        </p:par>
                        <p:par>
                          <p:cTn id="19" fill="hold">
                            <p:stCondLst>
                              <p:cond delay="1500"/>
                            </p:stCondLst>
                            <p:childTnLst>
                              <p:par>
                                <p:cTn id="20" presetID="4" presetClass="entr" presetSubtype="32" fill="hold" grpId="0" nodeType="afterEffect">
                                  <p:stCondLst>
                                    <p:cond delay="0"/>
                                  </p:stCondLst>
                                  <p:childTnLst>
                                    <p:set>
                                      <p:cBhvr>
                                        <p:cTn id="21" dur="1" fill="hold">
                                          <p:stCondLst>
                                            <p:cond delay="0"/>
                                          </p:stCondLst>
                                        </p:cTn>
                                        <p:tgtEl>
                                          <p:spTgt spid="12321"/>
                                        </p:tgtEl>
                                        <p:attrNameLst>
                                          <p:attrName>style.visibility</p:attrName>
                                        </p:attrNameLst>
                                      </p:cBhvr>
                                      <p:to>
                                        <p:strVal val="visible"/>
                                      </p:to>
                                    </p:set>
                                    <p:animEffect transition="in" filter="box(out)">
                                      <p:cBhvr>
                                        <p:cTn id="22" dur="500"/>
                                        <p:tgtEl>
                                          <p:spTgt spid="12321"/>
                                        </p:tgtEl>
                                      </p:cBhvr>
                                    </p:animEffect>
                                  </p:childTnLst>
                                </p:cTn>
                              </p:par>
                            </p:childTnLst>
                          </p:cTn>
                        </p:par>
                        <p:par>
                          <p:cTn id="23" fill="hold">
                            <p:stCondLst>
                              <p:cond delay="2000"/>
                            </p:stCondLst>
                            <p:childTnLst>
                              <p:par>
                                <p:cTn id="24" presetID="4" presetClass="entr" presetSubtype="32" fill="hold" grpId="0" nodeType="afterEffect">
                                  <p:stCondLst>
                                    <p:cond delay="0"/>
                                  </p:stCondLst>
                                  <p:childTnLst>
                                    <p:set>
                                      <p:cBhvr>
                                        <p:cTn id="25" dur="1" fill="hold">
                                          <p:stCondLst>
                                            <p:cond delay="0"/>
                                          </p:stCondLst>
                                        </p:cTn>
                                        <p:tgtEl>
                                          <p:spTgt spid="12310"/>
                                        </p:tgtEl>
                                        <p:attrNameLst>
                                          <p:attrName>style.visibility</p:attrName>
                                        </p:attrNameLst>
                                      </p:cBhvr>
                                      <p:to>
                                        <p:strVal val="visible"/>
                                      </p:to>
                                    </p:set>
                                    <p:animEffect transition="in" filter="box(out)">
                                      <p:cBhvr>
                                        <p:cTn id="26" dur="500"/>
                                        <p:tgtEl>
                                          <p:spTgt spid="12310"/>
                                        </p:tgtEl>
                                      </p:cBhvr>
                                    </p:animEffect>
                                  </p:childTnLst>
                                </p:cTn>
                              </p:par>
                            </p:childTnLst>
                          </p:cTn>
                        </p:par>
                        <p:par>
                          <p:cTn id="27" fill="hold">
                            <p:stCondLst>
                              <p:cond delay="2500"/>
                            </p:stCondLst>
                            <p:childTnLst>
                              <p:par>
                                <p:cTn id="28" presetID="23" presetClass="entr" presetSubtype="32" fill="hold" grpId="0" nodeType="afterEffect">
                                  <p:stCondLst>
                                    <p:cond delay="0"/>
                                  </p:stCondLst>
                                  <p:childTnLst>
                                    <p:set>
                                      <p:cBhvr>
                                        <p:cTn id="29" dur="1" fill="hold">
                                          <p:stCondLst>
                                            <p:cond delay="0"/>
                                          </p:stCondLst>
                                        </p:cTn>
                                        <p:tgtEl>
                                          <p:spTgt spid="12323"/>
                                        </p:tgtEl>
                                        <p:attrNameLst>
                                          <p:attrName>style.visibility</p:attrName>
                                        </p:attrNameLst>
                                      </p:cBhvr>
                                      <p:to>
                                        <p:strVal val="visible"/>
                                      </p:to>
                                    </p:set>
                                    <p:anim calcmode="lin" valueType="num">
                                      <p:cBhvr>
                                        <p:cTn id="30" dur="500" fill="hold"/>
                                        <p:tgtEl>
                                          <p:spTgt spid="12323"/>
                                        </p:tgtEl>
                                        <p:attrNameLst>
                                          <p:attrName>ppt_w</p:attrName>
                                        </p:attrNameLst>
                                      </p:cBhvr>
                                      <p:tavLst>
                                        <p:tav tm="0">
                                          <p:val>
                                            <p:strVal val="4*#ppt_w"/>
                                          </p:val>
                                        </p:tav>
                                        <p:tav tm="100000">
                                          <p:val>
                                            <p:strVal val="#ppt_w"/>
                                          </p:val>
                                        </p:tav>
                                      </p:tavLst>
                                    </p:anim>
                                    <p:anim calcmode="lin" valueType="num">
                                      <p:cBhvr>
                                        <p:cTn id="31" dur="500" fill="hold"/>
                                        <p:tgtEl>
                                          <p:spTgt spid="12323"/>
                                        </p:tgtEl>
                                        <p:attrNameLst>
                                          <p:attrName>ppt_h</p:attrName>
                                        </p:attrNameLst>
                                      </p:cBhvr>
                                      <p:tavLst>
                                        <p:tav tm="0">
                                          <p:val>
                                            <p:strVal val="4*#ppt_h"/>
                                          </p:val>
                                        </p:tav>
                                        <p:tav tm="100000">
                                          <p:val>
                                            <p:strVal val="#ppt_h"/>
                                          </p:val>
                                        </p:tav>
                                      </p:tavLst>
                                    </p:anim>
                                  </p:childTnLst>
                                </p:cTn>
                              </p:par>
                            </p:childTnLst>
                          </p:cTn>
                        </p:par>
                        <p:par>
                          <p:cTn id="32" fill="hold">
                            <p:stCondLst>
                              <p:cond delay="3000"/>
                            </p:stCondLst>
                            <p:childTnLst>
                              <p:par>
                                <p:cTn id="33" presetID="4" presetClass="entr" presetSubtype="32" fill="hold" grpId="0" nodeType="afterEffect">
                                  <p:stCondLst>
                                    <p:cond delay="0"/>
                                  </p:stCondLst>
                                  <p:childTnLst>
                                    <p:set>
                                      <p:cBhvr>
                                        <p:cTn id="34" dur="1" fill="hold">
                                          <p:stCondLst>
                                            <p:cond delay="0"/>
                                          </p:stCondLst>
                                        </p:cTn>
                                        <p:tgtEl>
                                          <p:spTgt spid="12324"/>
                                        </p:tgtEl>
                                        <p:attrNameLst>
                                          <p:attrName>style.visibility</p:attrName>
                                        </p:attrNameLst>
                                      </p:cBhvr>
                                      <p:to>
                                        <p:strVal val="visible"/>
                                      </p:to>
                                    </p:set>
                                    <p:animEffect transition="in" filter="box(out)">
                                      <p:cBhvr>
                                        <p:cTn id="35" dur="500"/>
                                        <p:tgtEl>
                                          <p:spTgt spid="12324"/>
                                        </p:tgtEl>
                                      </p:cBhvr>
                                    </p:animEffect>
                                  </p:childTnLst>
                                </p:cTn>
                              </p:par>
                            </p:childTnLst>
                          </p:cTn>
                        </p:par>
                        <p:par>
                          <p:cTn id="36" fill="hold">
                            <p:stCondLst>
                              <p:cond delay="3500"/>
                            </p:stCondLst>
                            <p:childTnLst>
                              <p:par>
                                <p:cTn id="37" presetID="4" presetClass="entr" presetSubtype="32" fill="hold" grpId="0" nodeType="afterEffect">
                                  <p:stCondLst>
                                    <p:cond delay="0"/>
                                  </p:stCondLst>
                                  <p:childTnLst>
                                    <p:set>
                                      <p:cBhvr>
                                        <p:cTn id="38" dur="1" fill="hold">
                                          <p:stCondLst>
                                            <p:cond delay="0"/>
                                          </p:stCondLst>
                                        </p:cTn>
                                        <p:tgtEl>
                                          <p:spTgt spid="12311"/>
                                        </p:tgtEl>
                                        <p:attrNameLst>
                                          <p:attrName>style.visibility</p:attrName>
                                        </p:attrNameLst>
                                      </p:cBhvr>
                                      <p:to>
                                        <p:strVal val="visible"/>
                                      </p:to>
                                    </p:set>
                                    <p:animEffect transition="in" filter="box(out)">
                                      <p:cBhvr>
                                        <p:cTn id="39" dur="500"/>
                                        <p:tgtEl>
                                          <p:spTgt spid="12311"/>
                                        </p:tgtEl>
                                      </p:cBhvr>
                                    </p:animEffect>
                                  </p:childTnLst>
                                </p:cTn>
                              </p:par>
                            </p:childTnLst>
                          </p:cTn>
                        </p:par>
                        <p:par>
                          <p:cTn id="40" fill="hold">
                            <p:stCondLst>
                              <p:cond delay="4000"/>
                            </p:stCondLst>
                            <p:childTnLst>
                              <p:par>
                                <p:cTn id="41" presetID="23" presetClass="entr" presetSubtype="32" fill="hold" grpId="0" nodeType="afterEffect">
                                  <p:stCondLst>
                                    <p:cond delay="0"/>
                                  </p:stCondLst>
                                  <p:childTnLst>
                                    <p:set>
                                      <p:cBhvr>
                                        <p:cTn id="42" dur="1" fill="hold">
                                          <p:stCondLst>
                                            <p:cond delay="0"/>
                                          </p:stCondLst>
                                        </p:cTn>
                                        <p:tgtEl>
                                          <p:spTgt spid="12325"/>
                                        </p:tgtEl>
                                        <p:attrNameLst>
                                          <p:attrName>style.visibility</p:attrName>
                                        </p:attrNameLst>
                                      </p:cBhvr>
                                      <p:to>
                                        <p:strVal val="visible"/>
                                      </p:to>
                                    </p:set>
                                    <p:anim calcmode="lin" valueType="num">
                                      <p:cBhvr>
                                        <p:cTn id="43" dur="500" fill="hold"/>
                                        <p:tgtEl>
                                          <p:spTgt spid="12325"/>
                                        </p:tgtEl>
                                        <p:attrNameLst>
                                          <p:attrName>ppt_w</p:attrName>
                                        </p:attrNameLst>
                                      </p:cBhvr>
                                      <p:tavLst>
                                        <p:tav tm="0">
                                          <p:val>
                                            <p:strVal val="4*#ppt_w"/>
                                          </p:val>
                                        </p:tav>
                                        <p:tav tm="100000">
                                          <p:val>
                                            <p:strVal val="#ppt_w"/>
                                          </p:val>
                                        </p:tav>
                                      </p:tavLst>
                                    </p:anim>
                                    <p:anim calcmode="lin" valueType="num">
                                      <p:cBhvr>
                                        <p:cTn id="44" dur="500" fill="hold"/>
                                        <p:tgtEl>
                                          <p:spTgt spid="1232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0" grpId="0" autoUpdateAnimBg="0"/>
      <p:bldP spid="12311" grpId="0" autoUpdateAnimBg="0"/>
      <p:bldP spid="12319" grpId="0" animBg="1" autoUpdateAnimBg="0"/>
      <p:bldP spid="12320" grpId="0" animBg="1"/>
      <p:bldP spid="12321" grpId="0" animBg="1"/>
      <p:bldP spid="12322" grpId="0" animBg="1"/>
      <p:bldP spid="12323" grpId="0" animBg="1"/>
      <p:bldP spid="12324" grpId="0" animBg="1"/>
      <p:bldP spid="12325"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ine 12"/>
          <p:cNvSpPr>
            <a:spLocks noChangeShapeType="1"/>
          </p:cNvSpPr>
          <p:nvPr/>
        </p:nvSpPr>
        <p:spPr bwMode="auto">
          <a:xfrm flipV="1">
            <a:off x="2708275" y="2252663"/>
            <a:ext cx="2794000" cy="2970212"/>
          </a:xfrm>
          <a:prstGeom prst="line">
            <a:avLst/>
          </a:prstGeom>
          <a:noFill/>
          <a:ln w="57150">
            <a:solidFill>
              <a:srgbClr val="FF0000"/>
            </a:solidFill>
            <a:round/>
            <a:headEnd/>
            <a:tailEnd/>
          </a:ln>
          <a:effectLst/>
        </p:spPr>
        <p:txBody>
          <a:bodyPr wrap="none" anchor="ctr"/>
          <a:lstStyle/>
          <a:p>
            <a:endParaRPr lang="fr-FR"/>
          </a:p>
        </p:txBody>
      </p:sp>
      <p:sp>
        <p:nvSpPr>
          <p:cNvPr id="10" name="Line 14"/>
          <p:cNvSpPr>
            <a:spLocks noChangeShapeType="1"/>
          </p:cNvSpPr>
          <p:nvPr/>
        </p:nvSpPr>
        <p:spPr bwMode="auto">
          <a:xfrm>
            <a:off x="2708275" y="1503363"/>
            <a:ext cx="0" cy="3878262"/>
          </a:xfrm>
          <a:prstGeom prst="line">
            <a:avLst/>
          </a:prstGeom>
          <a:noFill/>
          <a:ln w="25400">
            <a:solidFill>
              <a:schemeClr val="tx1"/>
            </a:solidFill>
            <a:round/>
            <a:headEnd/>
            <a:tailEnd/>
          </a:ln>
          <a:effectLst/>
        </p:spPr>
        <p:txBody>
          <a:bodyPr wrap="none" anchor="ctr"/>
          <a:lstStyle/>
          <a:p>
            <a:endParaRPr lang="fr-FR"/>
          </a:p>
        </p:txBody>
      </p:sp>
      <p:sp>
        <p:nvSpPr>
          <p:cNvPr id="11" name="Line 15"/>
          <p:cNvSpPr>
            <a:spLocks noChangeShapeType="1"/>
          </p:cNvSpPr>
          <p:nvPr/>
        </p:nvSpPr>
        <p:spPr bwMode="auto">
          <a:xfrm>
            <a:off x="2708275" y="5978525"/>
            <a:ext cx="4303713" cy="0"/>
          </a:xfrm>
          <a:prstGeom prst="line">
            <a:avLst/>
          </a:prstGeom>
          <a:noFill/>
          <a:ln w="25400">
            <a:solidFill>
              <a:schemeClr val="tx1"/>
            </a:solidFill>
            <a:round/>
            <a:headEnd/>
            <a:tailEnd/>
          </a:ln>
          <a:effectLst/>
        </p:spPr>
        <p:txBody>
          <a:bodyPr wrap="none" anchor="ctr"/>
          <a:lstStyle/>
          <a:p>
            <a:endParaRPr lang="fr-FR"/>
          </a:p>
        </p:txBody>
      </p:sp>
      <p:sp>
        <p:nvSpPr>
          <p:cNvPr id="12" name="Rectangle 16"/>
          <p:cNvSpPr>
            <a:spLocks noChangeArrowheads="1"/>
          </p:cNvSpPr>
          <p:nvPr/>
        </p:nvSpPr>
        <p:spPr bwMode="auto">
          <a:xfrm>
            <a:off x="3759200" y="6148388"/>
            <a:ext cx="1177501" cy="397545"/>
          </a:xfrm>
          <a:prstGeom prst="rect">
            <a:avLst/>
          </a:prstGeom>
          <a:noFill/>
          <a:ln w="12700">
            <a:noFill/>
            <a:miter lim="800000"/>
            <a:headEnd/>
            <a:tailEnd/>
          </a:ln>
          <a:effectLst/>
        </p:spPr>
        <p:txBody>
          <a:bodyPr wrap="none" lIns="90487" tIns="44450" rIns="90487" bIns="44450">
            <a:spAutoFit/>
          </a:bodyPr>
          <a:lstStyle/>
          <a:p>
            <a:r>
              <a:rPr lang="fr-CA" sz="2000" b="1" dirty="0">
                <a:effectLst>
                  <a:outerShdw blurRad="38100" dist="38100" dir="2700000" algn="tl">
                    <a:srgbClr val="000000"/>
                  </a:outerShdw>
                </a:effectLst>
              </a:rPr>
              <a:t>Quantité</a:t>
            </a:r>
            <a:r>
              <a:rPr lang="fr-CA" b="1" dirty="0">
                <a:effectLst>
                  <a:outerShdw blurRad="38100" dist="38100" dir="2700000" algn="tl">
                    <a:srgbClr val="000000"/>
                  </a:outerShdw>
                </a:effectLst>
              </a:rPr>
              <a:t> </a:t>
            </a:r>
            <a:endParaRPr lang="fr-CA" sz="1800" b="1" dirty="0">
              <a:effectLst>
                <a:outerShdw blurRad="38100" dist="38100" dir="2700000" algn="tl">
                  <a:srgbClr val="000000"/>
                </a:outerShdw>
              </a:effectLst>
            </a:endParaRPr>
          </a:p>
        </p:txBody>
      </p:sp>
      <p:sp>
        <p:nvSpPr>
          <p:cNvPr id="13" name="Rectangle 18"/>
          <p:cNvSpPr>
            <a:spLocks noChangeArrowheads="1"/>
          </p:cNvSpPr>
          <p:nvPr/>
        </p:nvSpPr>
        <p:spPr bwMode="auto">
          <a:xfrm>
            <a:off x="2384425" y="5945188"/>
            <a:ext cx="4684713" cy="454025"/>
          </a:xfrm>
          <a:prstGeom prst="rect">
            <a:avLst/>
          </a:prstGeom>
          <a:noFill/>
          <a:ln w="12700">
            <a:noFill/>
            <a:miter lim="800000"/>
            <a:headEnd/>
            <a:tailEnd/>
          </a:ln>
          <a:effectLst/>
        </p:spPr>
        <p:txBody>
          <a:bodyPr wrap="none" lIns="90487" tIns="44450" rIns="90487" bIns="44450">
            <a:spAutoFit/>
          </a:bodyPr>
          <a:lstStyle/>
          <a:p>
            <a:r>
              <a:rPr lang="fr-CA" b="1">
                <a:effectLst>
                  <a:outerShdw blurRad="38100" dist="38100" dir="2700000" algn="tl">
                    <a:srgbClr val="000000"/>
                  </a:outerShdw>
                </a:effectLst>
              </a:rPr>
              <a:t>0	44	72	100	    150</a:t>
            </a:r>
          </a:p>
        </p:txBody>
      </p:sp>
      <p:sp>
        <p:nvSpPr>
          <p:cNvPr id="14" name="Rectangle 19"/>
          <p:cNvSpPr>
            <a:spLocks noChangeArrowheads="1"/>
          </p:cNvSpPr>
          <p:nvPr/>
        </p:nvSpPr>
        <p:spPr bwMode="auto">
          <a:xfrm>
            <a:off x="2098675" y="4987925"/>
            <a:ext cx="520700" cy="454025"/>
          </a:xfrm>
          <a:prstGeom prst="rect">
            <a:avLst/>
          </a:prstGeom>
          <a:noFill/>
          <a:ln w="12700">
            <a:noFill/>
            <a:miter lim="800000"/>
            <a:headEnd/>
            <a:tailEnd/>
          </a:ln>
          <a:effectLst/>
        </p:spPr>
        <p:txBody>
          <a:bodyPr wrap="none" lIns="90487" tIns="44450" rIns="90487" bIns="44450">
            <a:spAutoFit/>
          </a:bodyPr>
          <a:lstStyle/>
          <a:p>
            <a:r>
              <a:rPr lang="fr-CA" b="1">
                <a:effectLst>
                  <a:outerShdw blurRad="38100" dist="38100" dir="2700000" algn="tl">
                    <a:srgbClr val="000000"/>
                  </a:outerShdw>
                </a:effectLst>
              </a:rPr>
              <a:t>12</a:t>
            </a:r>
          </a:p>
        </p:txBody>
      </p:sp>
      <p:sp>
        <p:nvSpPr>
          <p:cNvPr id="15" name="Rectangle 20"/>
          <p:cNvSpPr>
            <a:spLocks noChangeArrowheads="1"/>
          </p:cNvSpPr>
          <p:nvPr/>
        </p:nvSpPr>
        <p:spPr bwMode="auto">
          <a:xfrm>
            <a:off x="2098675" y="4079875"/>
            <a:ext cx="520700" cy="454025"/>
          </a:xfrm>
          <a:prstGeom prst="rect">
            <a:avLst/>
          </a:prstGeom>
          <a:noFill/>
          <a:ln w="12700">
            <a:noFill/>
            <a:miter lim="800000"/>
            <a:headEnd/>
            <a:tailEnd/>
          </a:ln>
          <a:effectLst/>
        </p:spPr>
        <p:txBody>
          <a:bodyPr wrap="none" lIns="90487" tIns="44450" rIns="90487" bIns="44450">
            <a:spAutoFit/>
          </a:bodyPr>
          <a:lstStyle/>
          <a:p>
            <a:r>
              <a:rPr lang="fr-CA" b="1">
                <a:effectLst>
                  <a:outerShdw blurRad="38100" dist="38100" dir="2700000" algn="tl">
                    <a:srgbClr val="000000"/>
                  </a:outerShdw>
                </a:effectLst>
              </a:rPr>
              <a:t>16</a:t>
            </a:r>
          </a:p>
        </p:txBody>
      </p:sp>
      <p:sp>
        <p:nvSpPr>
          <p:cNvPr id="16" name="Rectangle 21"/>
          <p:cNvSpPr>
            <a:spLocks noChangeArrowheads="1"/>
          </p:cNvSpPr>
          <p:nvPr/>
        </p:nvSpPr>
        <p:spPr bwMode="auto">
          <a:xfrm>
            <a:off x="2098675" y="3165475"/>
            <a:ext cx="520700" cy="454025"/>
          </a:xfrm>
          <a:prstGeom prst="rect">
            <a:avLst/>
          </a:prstGeom>
          <a:noFill/>
          <a:ln w="12700">
            <a:noFill/>
            <a:miter lim="800000"/>
            <a:headEnd/>
            <a:tailEnd/>
          </a:ln>
          <a:effectLst/>
        </p:spPr>
        <p:txBody>
          <a:bodyPr wrap="none" lIns="90487" tIns="44450" rIns="90487" bIns="44450">
            <a:spAutoFit/>
          </a:bodyPr>
          <a:lstStyle/>
          <a:p>
            <a:r>
              <a:rPr lang="fr-CA" b="1">
                <a:effectLst>
                  <a:outerShdw blurRad="38100" dist="38100" dir="2700000" algn="tl">
                    <a:srgbClr val="000000"/>
                  </a:outerShdw>
                </a:effectLst>
              </a:rPr>
              <a:t>20</a:t>
            </a:r>
          </a:p>
        </p:txBody>
      </p:sp>
      <p:sp>
        <p:nvSpPr>
          <p:cNvPr id="17" name="Line 22"/>
          <p:cNvSpPr>
            <a:spLocks noChangeShapeType="1"/>
          </p:cNvSpPr>
          <p:nvPr/>
        </p:nvSpPr>
        <p:spPr bwMode="auto">
          <a:xfrm flipV="1">
            <a:off x="2708275" y="5527675"/>
            <a:ext cx="0" cy="457200"/>
          </a:xfrm>
          <a:prstGeom prst="line">
            <a:avLst/>
          </a:prstGeom>
          <a:noFill/>
          <a:ln w="25400">
            <a:solidFill>
              <a:schemeClr val="tx1"/>
            </a:solidFill>
            <a:round/>
            <a:headEnd/>
            <a:tailEnd/>
          </a:ln>
          <a:effectLst/>
        </p:spPr>
        <p:txBody>
          <a:bodyPr wrap="none" anchor="ctr"/>
          <a:lstStyle/>
          <a:p>
            <a:endParaRPr lang="fr-FR"/>
          </a:p>
        </p:txBody>
      </p:sp>
      <p:sp>
        <p:nvSpPr>
          <p:cNvPr id="18" name="Line 23"/>
          <p:cNvSpPr>
            <a:spLocks noChangeShapeType="1"/>
          </p:cNvSpPr>
          <p:nvPr/>
        </p:nvSpPr>
        <p:spPr bwMode="auto">
          <a:xfrm flipV="1">
            <a:off x="2627313" y="5297488"/>
            <a:ext cx="174625" cy="174625"/>
          </a:xfrm>
          <a:prstGeom prst="line">
            <a:avLst/>
          </a:prstGeom>
          <a:noFill/>
          <a:ln w="25400">
            <a:solidFill>
              <a:schemeClr val="tx1"/>
            </a:solidFill>
            <a:round/>
            <a:headEnd/>
            <a:tailEnd/>
          </a:ln>
          <a:effectLst/>
        </p:spPr>
        <p:txBody>
          <a:bodyPr wrap="none" anchor="ctr"/>
          <a:lstStyle/>
          <a:p>
            <a:endParaRPr lang="fr-FR"/>
          </a:p>
        </p:txBody>
      </p:sp>
      <p:sp>
        <p:nvSpPr>
          <p:cNvPr id="19" name="Line 24"/>
          <p:cNvSpPr>
            <a:spLocks noChangeShapeType="1"/>
          </p:cNvSpPr>
          <p:nvPr/>
        </p:nvSpPr>
        <p:spPr bwMode="auto">
          <a:xfrm flipV="1">
            <a:off x="2609850" y="5443538"/>
            <a:ext cx="174625" cy="174625"/>
          </a:xfrm>
          <a:prstGeom prst="line">
            <a:avLst/>
          </a:prstGeom>
          <a:noFill/>
          <a:ln w="25400">
            <a:solidFill>
              <a:schemeClr val="tx1"/>
            </a:solidFill>
            <a:round/>
            <a:headEnd/>
            <a:tailEnd/>
          </a:ln>
          <a:effectLst/>
        </p:spPr>
        <p:txBody>
          <a:bodyPr wrap="none" anchor="ctr"/>
          <a:lstStyle/>
          <a:p>
            <a:endParaRPr lang="fr-FR"/>
          </a:p>
        </p:txBody>
      </p:sp>
      <p:sp>
        <p:nvSpPr>
          <p:cNvPr id="20" name="Rectangle 25"/>
          <p:cNvSpPr>
            <a:spLocks noChangeArrowheads="1"/>
          </p:cNvSpPr>
          <p:nvPr/>
        </p:nvSpPr>
        <p:spPr bwMode="auto">
          <a:xfrm>
            <a:off x="2098675" y="2251075"/>
            <a:ext cx="520700" cy="454025"/>
          </a:xfrm>
          <a:prstGeom prst="rect">
            <a:avLst/>
          </a:prstGeom>
          <a:noFill/>
          <a:ln w="12700">
            <a:noFill/>
            <a:miter lim="800000"/>
            <a:headEnd/>
            <a:tailEnd/>
          </a:ln>
          <a:effectLst/>
        </p:spPr>
        <p:txBody>
          <a:bodyPr wrap="none" lIns="90487" tIns="44450" rIns="90487" bIns="44450">
            <a:spAutoFit/>
          </a:bodyPr>
          <a:lstStyle/>
          <a:p>
            <a:r>
              <a:rPr lang="fr-CA" b="1">
                <a:effectLst>
                  <a:outerShdw blurRad="38100" dist="38100" dir="2700000" algn="tl">
                    <a:srgbClr val="000000"/>
                  </a:outerShdw>
                </a:effectLst>
              </a:rPr>
              <a:t>24</a:t>
            </a:r>
          </a:p>
        </p:txBody>
      </p:sp>
      <p:sp>
        <p:nvSpPr>
          <p:cNvPr id="21" name="Rectangle 28"/>
          <p:cNvSpPr>
            <a:spLocks noChangeArrowheads="1"/>
          </p:cNvSpPr>
          <p:nvPr/>
        </p:nvSpPr>
        <p:spPr bwMode="auto">
          <a:xfrm>
            <a:off x="6275388" y="4884738"/>
            <a:ext cx="401637" cy="454025"/>
          </a:xfrm>
          <a:prstGeom prst="rect">
            <a:avLst/>
          </a:prstGeom>
          <a:noFill/>
          <a:ln w="12700">
            <a:noFill/>
            <a:miter lim="800000"/>
            <a:headEnd/>
            <a:tailEnd/>
          </a:ln>
          <a:effectLst/>
        </p:spPr>
        <p:txBody>
          <a:bodyPr wrap="none" lIns="90487" tIns="44450" rIns="90487" bIns="44450">
            <a:spAutoFit/>
          </a:bodyPr>
          <a:lstStyle/>
          <a:p>
            <a:r>
              <a:rPr lang="fr-CA" b="1" i="1">
                <a:effectLst>
                  <a:outerShdw blurRad="38100" dist="38100" dir="2700000" algn="tl">
                    <a:srgbClr val="000000"/>
                  </a:outerShdw>
                </a:effectLst>
              </a:rPr>
              <a:t>D</a:t>
            </a:r>
            <a:endParaRPr lang="fr-CA" b="1">
              <a:effectLst>
                <a:outerShdw blurRad="38100" dist="38100" dir="2700000" algn="tl">
                  <a:srgbClr val="000000"/>
                </a:outerShdw>
              </a:effectLst>
            </a:endParaRPr>
          </a:p>
        </p:txBody>
      </p:sp>
      <p:sp>
        <p:nvSpPr>
          <p:cNvPr id="22" name="Line 30"/>
          <p:cNvSpPr>
            <a:spLocks noChangeShapeType="1"/>
          </p:cNvSpPr>
          <p:nvPr/>
        </p:nvSpPr>
        <p:spPr bwMode="auto">
          <a:xfrm flipH="1">
            <a:off x="2709863" y="2479675"/>
            <a:ext cx="836612" cy="0"/>
          </a:xfrm>
          <a:prstGeom prst="line">
            <a:avLst/>
          </a:prstGeom>
          <a:noFill/>
          <a:ln w="25400">
            <a:solidFill>
              <a:schemeClr val="tx1"/>
            </a:solidFill>
            <a:prstDash val="sysDot"/>
            <a:round/>
            <a:headEnd/>
            <a:tailEnd/>
          </a:ln>
          <a:effectLst/>
        </p:spPr>
        <p:txBody>
          <a:bodyPr wrap="none" anchor="ctr"/>
          <a:lstStyle/>
          <a:p>
            <a:endParaRPr lang="fr-FR"/>
          </a:p>
        </p:txBody>
      </p:sp>
      <p:sp>
        <p:nvSpPr>
          <p:cNvPr id="23" name="Rectangle 32"/>
          <p:cNvSpPr>
            <a:spLocks noChangeArrowheads="1"/>
          </p:cNvSpPr>
          <p:nvPr/>
        </p:nvSpPr>
        <p:spPr bwMode="auto">
          <a:xfrm>
            <a:off x="2098675" y="1412875"/>
            <a:ext cx="520700" cy="454025"/>
          </a:xfrm>
          <a:prstGeom prst="rect">
            <a:avLst/>
          </a:prstGeom>
          <a:noFill/>
          <a:ln w="12700">
            <a:noFill/>
            <a:miter lim="800000"/>
            <a:headEnd/>
            <a:tailEnd/>
          </a:ln>
          <a:effectLst/>
        </p:spPr>
        <p:txBody>
          <a:bodyPr wrap="none" lIns="90487" tIns="44450" rIns="90487" bIns="44450">
            <a:spAutoFit/>
          </a:bodyPr>
          <a:lstStyle/>
          <a:p>
            <a:r>
              <a:rPr lang="fr-CA" b="1">
                <a:effectLst>
                  <a:outerShdw blurRad="38100" dist="38100" dir="2700000" algn="tl">
                    <a:srgbClr val="000000"/>
                  </a:outerShdw>
                </a:effectLst>
              </a:rPr>
              <a:t>30</a:t>
            </a:r>
          </a:p>
        </p:txBody>
      </p:sp>
      <p:sp>
        <p:nvSpPr>
          <p:cNvPr id="24" name="Line 33"/>
          <p:cNvSpPr>
            <a:spLocks noChangeShapeType="1"/>
          </p:cNvSpPr>
          <p:nvPr/>
        </p:nvSpPr>
        <p:spPr bwMode="auto">
          <a:xfrm flipH="1">
            <a:off x="2709863" y="3394075"/>
            <a:ext cx="1751012" cy="0"/>
          </a:xfrm>
          <a:prstGeom prst="line">
            <a:avLst/>
          </a:prstGeom>
          <a:noFill/>
          <a:ln w="25400">
            <a:solidFill>
              <a:schemeClr val="tx1"/>
            </a:solidFill>
            <a:prstDash val="sysDot"/>
            <a:round/>
            <a:headEnd/>
            <a:tailEnd/>
          </a:ln>
          <a:effectLst/>
        </p:spPr>
        <p:txBody>
          <a:bodyPr wrap="none" anchor="ctr"/>
          <a:lstStyle/>
          <a:p>
            <a:endParaRPr lang="fr-FR"/>
          </a:p>
        </p:txBody>
      </p:sp>
      <p:sp>
        <p:nvSpPr>
          <p:cNvPr id="25" name="Line 34"/>
          <p:cNvSpPr>
            <a:spLocks noChangeShapeType="1"/>
          </p:cNvSpPr>
          <p:nvPr/>
        </p:nvSpPr>
        <p:spPr bwMode="auto">
          <a:xfrm>
            <a:off x="4460875" y="3484563"/>
            <a:ext cx="0" cy="2487612"/>
          </a:xfrm>
          <a:prstGeom prst="line">
            <a:avLst/>
          </a:prstGeom>
          <a:noFill/>
          <a:ln w="25400">
            <a:solidFill>
              <a:schemeClr val="tx1"/>
            </a:solidFill>
            <a:prstDash val="sysDot"/>
            <a:round/>
            <a:headEnd/>
            <a:tailEnd/>
          </a:ln>
          <a:effectLst/>
        </p:spPr>
        <p:txBody>
          <a:bodyPr wrap="none" anchor="ctr"/>
          <a:lstStyle/>
          <a:p>
            <a:endParaRPr lang="fr-FR"/>
          </a:p>
        </p:txBody>
      </p:sp>
      <p:sp>
        <p:nvSpPr>
          <p:cNvPr id="26" name="Rectangle 36"/>
          <p:cNvSpPr>
            <a:spLocks noChangeArrowheads="1"/>
          </p:cNvSpPr>
          <p:nvPr/>
        </p:nvSpPr>
        <p:spPr bwMode="auto">
          <a:xfrm>
            <a:off x="5681663" y="1795463"/>
            <a:ext cx="417512" cy="454025"/>
          </a:xfrm>
          <a:prstGeom prst="rect">
            <a:avLst/>
          </a:prstGeom>
          <a:noFill/>
          <a:ln w="12700">
            <a:noFill/>
            <a:miter lim="800000"/>
            <a:headEnd/>
            <a:tailEnd/>
          </a:ln>
          <a:effectLst/>
        </p:spPr>
        <p:txBody>
          <a:bodyPr wrap="none" lIns="90487" tIns="44450" rIns="90487" bIns="44450">
            <a:spAutoFit/>
          </a:bodyPr>
          <a:lstStyle/>
          <a:p>
            <a:r>
              <a:rPr lang="fr-CA" b="1" i="1">
                <a:effectLst>
                  <a:outerShdw blurRad="38100" dist="38100" dir="2700000" algn="tl">
                    <a:srgbClr val="000000"/>
                  </a:outerShdw>
                </a:effectLst>
              </a:rPr>
              <a:t>O</a:t>
            </a:r>
            <a:endParaRPr lang="fr-CA" b="1">
              <a:effectLst>
                <a:outerShdw blurRad="38100" dist="38100" dir="2700000" algn="tl">
                  <a:srgbClr val="000000"/>
                </a:outerShdw>
              </a:effectLst>
            </a:endParaRPr>
          </a:p>
        </p:txBody>
      </p:sp>
      <p:sp>
        <p:nvSpPr>
          <p:cNvPr id="41" name="Line 13"/>
          <p:cNvSpPr>
            <a:spLocks noChangeShapeType="1"/>
          </p:cNvSpPr>
          <p:nvPr/>
        </p:nvSpPr>
        <p:spPr bwMode="auto">
          <a:xfrm>
            <a:off x="2708275" y="1565275"/>
            <a:ext cx="3403600" cy="3556000"/>
          </a:xfrm>
          <a:prstGeom prst="line">
            <a:avLst/>
          </a:prstGeom>
          <a:noFill/>
          <a:ln w="57150">
            <a:solidFill>
              <a:srgbClr val="0000FF"/>
            </a:solidFill>
            <a:round/>
            <a:headEnd/>
            <a:tailEnd/>
          </a:ln>
          <a:effectLst/>
        </p:spPr>
        <p:txBody>
          <a:bodyPr wrap="none" anchor="ctr"/>
          <a:lstStyle/>
          <a:p>
            <a:endParaRPr lang="fr-FR"/>
          </a:p>
        </p:txBody>
      </p:sp>
      <p:grpSp>
        <p:nvGrpSpPr>
          <p:cNvPr id="2" name="Group 52"/>
          <p:cNvGrpSpPr>
            <a:grpSpLocks/>
          </p:cNvGrpSpPr>
          <p:nvPr/>
        </p:nvGrpSpPr>
        <p:grpSpPr bwMode="auto">
          <a:xfrm>
            <a:off x="2722563" y="2587625"/>
            <a:ext cx="4802187" cy="3402013"/>
            <a:chOff x="1779" y="1491"/>
            <a:chExt cx="3025" cy="2143"/>
          </a:xfrm>
        </p:grpSpPr>
        <p:sp>
          <p:nvSpPr>
            <p:cNvPr id="43" name="Line 10"/>
            <p:cNvSpPr>
              <a:spLocks noChangeShapeType="1"/>
            </p:cNvSpPr>
            <p:nvPr/>
          </p:nvSpPr>
          <p:spPr bwMode="auto">
            <a:xfrm>
              <a:off x="2346" y="1491"/>
              <a:ext cx="0" cy="2143"/>
            </a:xfrm>
            <a:prstGeom prst="line">
              <a:avLst/>
            </a:prstGeom>
            <a:noFill/>
            <a:ln w="25400">
              <a:solidFill>
                <a:srgbClr val="FFC000"/>
              </a:solidFill>
              <a:prstDash val="sysDot"/>
              <a:round/>
              <a:headEnd/>
              <a:tailEnd/>
            </a:ln>
            <a:effectLst/>
          </p:spPr>
          <p:txBody>
            <a:bodyPr wrap="none" anchor="ctr"/>
            <a:lstStyle/>
            <a:p>
              <a:endParaRPr lang="fr-FR"/>
            </a:p>
          </p:txBody>
        </p:sp>
        <p:sp>
          <p:nvSpPr>
            <p:cNvPr id="44" name="Line 11"/>
            <p:cNvSpPr>
              <a:spLocks noChangeShapeType="1"/>
            </p:cNvSpPr>
            <p:nvPr/>
          </p:nvSpPr>
          <p:spPr bwMode="auto">
            <a:xfrm>
              <a:off x="1779" y="2586"/>
              <a:ext cx="2719" cy="0"/>
            </a:xfrm>
            <a:prstGeom prst="line">
              <a:avLst/>
            </a:prstGeom>
            <a:noFill/>
            <a:ln w="76200">
              <a:solidFill>
                <a:srgbClr val="FFC000"/>
              </a:solidFill>
              <a:round/>
              <a:headEnd/>
              <a:tailEnd/>
            </a:ln>
            <a:effectLst/>
          </p:spPr>
          <p:txBody>
            <a:bodyPr wrap="none" anchor="ctr"/>
            <a:lstStyle/>
            <a:p>
              <a:endParaRPr lang="fr-FR"/>
            </a:p>
          </p:txBody>
        </p:sp>
        <p:sp>
          <p:nvSpPr>
            <p:cNvPr id="45" name="Oval 27"/>
            <p:cNvSpPr>
              <a:spLocks noChangeArrowheads="1"/>
            </p:cNvSpPr>
            <p:nvPr/>
          </p:nvSpPr>
          <p:spPr bwMode="auto">
            <a:xfrm>
              <a:off x="3402" y="2538"/>
              <a:ext cx="96" cy="96"/>
            </a:xfrm>
            <a:prstGeom prst="ellipse">
              <a:avLst/>
            </a:prstGeom>
            <a:solidFill>
              <a:schemeClr val="tx1"/>
            </a:solidFill>
            <a:ln w="12700">
              <a:solidFill>
                <a:srgbClr val="FFC000"/>
              </a:solidFill>
              <a:round/>
              <a:headEnd/>
              <a:tailEnd/>
            </a:ln>
            <a:effectLst/>
          </p:spPr>
          <p:txBody>
            <a:bodyPr wrap="none" anchor="ctr"/>
            <a:lstStyle/>
            <a:p>
              <a:endParaRPr lang="fr-FR"/>
            </a:p>
          </p:txBody>
        </p:sp>
        <p:sp>
          <p:nvSpPr>
            <p:cNvPr id="46" name="Rectangle 29"/>
            <p:cNvSpPr>
              <a:spLocks noChangeArrowheads="1"/>
            </p:cNvSpPr>
            <p:nvPr/>
          </p:nvSpPr>
          <p:spPr bwMode="auto">
            <a:xfrm>
              <a:off x="3624" y="2066"/>
              <a:ext cx="1180" cy="40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lIns="90487" tIns="44450" rIns="90487" bIns="44450">
              <a:spAutoFit/>
            </a:bodyPr>
            <a:lstStyle/>
            <a:p>
              <a:r>
                <a:rPr lang="fr-CA" sz="1800" b="1" dirty="0">
                  <a:solidFill>
                    <a:schemeClr val="tx1"/>
                  </a:solidFill>
                  <a:effectLst>
                    <a:outerShdw blurRad="38100" dist="38100" dir="2700000" algn="tl">
                      <a:srgbClr val="000000"/>
                    </a:outerShdw>
                  </a:effectLst>
                </a:rPr>
                <a:t>Plafond du loyer</a:t>
              </a:r>
            </a:p>
          </p:txBody>
        </p:sp>
        <p:sp>
          <p:nvSpPr>
            <p:cNvPr id="47" name="Oval 31"/>
            <p:cNvSpPr>
              <a:spLocks noChangeArrowheads="1"/>
            </p:cNvSpPr>
            <p:nvPr/>
          </p:nvSpPr>
          <p:spPr bwMode="auto">
            <a:xfrm>
              <a:off x="2298" y="2538"/>
              <a:ext cx="96" cy="96"/>
            </a:xfrm>
            <a:prstGeom prst="ellipse">
              <a:avLst/>
            </a:prstGeom>
            <a:solidFill>
              <a:srgbClr val="FF0000"/>
            </a:solidFill>
            <a:ln w="12700">
              <a:solidFill>
                <a:srgbClr val="FFC000"/>
              </a:solidFill>
              <a:round/>
              <a:headEnd/>
              <a:tailEnd/>
            </a:ln>
            <a:effectLst/>
          </p:spPr>
          <p:txBody>
            <a:bodyPr wrap="none" anchor="ctr"/>
            <a:lstStyle/>
            <a:p>
              <a:endParaRPr lang="fr-FR"/>
            </a:p>
          </p:txBody>
        </p:sp>
      </p:grpSp>
      <p:sp>
        <p:nvSpPr>
          <p:cNvPr id="48" name="Oval 35"/>
          <p:cNvSpPr>
            <a:spLocks noChangeArrowheads="1"/>
          </p:cNvSpPr>
          <p:nvPr/>
        </p:nvSpPr>
        <p:spPr bwMode="auto">
          <a:xfrm>
            <a:off x="4384675" y="3317875"/>
            <a:ext cx="152400" cy="1524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49" name="Oval 26"/>
          <p:cNvSpPr>
            <a:spLocks noChangeArrowheads="1"/>
          </p:cNvSpPr>
          <p:nvPr/>
        </p:nvSpPr>
        <p:spPr bwMode="auto">
          <a:xfrm>
            <a:off x="3546475" y="2403475"/>
            <a:ext cx="152400" cy="1524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50" name="Text Box 73"/>
          <p:cNvSpPr txBox="1">
            <a:spLocks noChangeArrowheads="1"/>
          </p:cNvSpPr>
          <p:nvPr/>
        </p:nvSpPr>
        <p:spPr bwMode="auto">
          <a:xfrm>
            <a:off x="4116388" y="2276475"/>
            <a:ext cx="1331912" cy="636588"/>
          </a:xfrm>
          <a:prstGeom prst="rect">
            <a:avLst/>
          </a:prstGeom>
          <a:noFill/>
          <a:ln w="38100">
            <a:noFill/>
            <a:miter lim="800000"/>
            <a:headEnd/>
            <a:tailEnd/>
          </a:ln>
          <a:effectLst/>
        </p:spPr>
        <p:txBody>
          <a:bodyPr lIns="90487" tIns="44450" rIns="90487" bIns="44450">
            <a:spAutoFit/>
          </a:bodyPr>
          <a:lstStyle/>
          <a:p>
            <a:endParaRPr lang="fr-CA" sz="1200" b="1">
              <a:solidFill>
                <a:srgbClr val="FFFF00"/>
              </a:solidFill>
              <a:effectLst>
                <a:outerShdw blurRad="38100" dist="38100" dir="2700000" algn="tl">
                  <a:srgbClr val="000000"/>
                </a:outerShdw>
              </a:effectLst>
            </a:endParaRPr>
          </a:p>
          <a:p>
            <a:endParaRPr lang="fr-FR"/>
          </a:p>
        </p:txBody>
      </p:sp>
      <p:sp>
        <p:nvSpPr>
          <p:cNvPr id="51" name="Rectangle 50"/>
          <p:cNvSpPr/>
          <p:nvPr/>
        </p:nvSpPr>
        <p:spPr>
          <a:xfrm>
            <a:off x="1547664" y="188640"/>
            <a:ext cx="619268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L ’Etat décide de bloquer les loyers à 16 € le m2</a:t>
            </a:r>
          </a:p>
          <a:p>
            <a:pPr algn="ctr"/>
            <a:r>
              <a:rPr lang="fr-FR" sz="2400" dirty="0" smtClean="0"/>
              <a:t>Représentez graphiquement cette mesure</a:t>
            </a:r>
          </a:p>
          <a:p>
            <a:pPr algn="ctr"/>
            <a:r>
              <a:rPr lang="fr-FR" sz="2400" dirty="0" smtClean="0"/>
              <a:t>Que va-t-il se passer ?</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3735388" y="6348413"/>
            <a:ext cx="2895600" cy="457200"/>
          </a:xfrm>
          <a:prstGeom prst="rect">
            <a:avLst/>
          </a:prstGeom>
          <a:noFill/>
          <a:ln w="12700">
            <a:noFill/>
            <a:miter lim="800000"/>
            <a:headEnd/>
            <a:tailEnd/>
          </a:ln>
          <a:effectLst/>
        </p:spPr>
        <p:txBody>
          <a:bodyPr wrap="none" anchor="ctr"/>
          <a:lstStyle/>
          <a:p>
            <a:endParaRPr lang="fr-FR"/>
          </a:p>
        </p:txBody>
      </p:sp>
      <p:sp>
        <p:nvSpPr>
          <p:cNvPr id="38918" name="Line 6"/>
          <p:cNvSpPr>
            <a:spLocks noChangeShapeType="1"/>
          </p:cNvSpPr>
          <p:nvPr/>
        </p:nvSpPr>
        <p:spPr bwMode="auto">
          <a:xfrm flipV="1">
            <a:off x="3000375" y="2012950"/>
            <a:ext cx="2767013" cy="2817813"/>
          </a:xfrm>
          <a:prstGeom prst="line">
            <a:avLst/>
          </a:prstGeom>
          <a:noFill/>
          <a:ln w="50800">
            <a:solidFill>
              <a:srgbClr val="FF0000"/>
            </a:solidFill>
            <a:round/>
            <a:headEnd/>
            <a:tailEnd/>
          </a:ln>
          <a:effectLst/>
        </p:spPr>
        <p:txBody>
          <a:bodyPr wrap="none" anchor="ctr"/>
          <a:lstStyle/>
          <a:p>
            <a:endParaRPr lang="fr-FR"/>
          </a:p>
        </p:txBody>
      </p:sp>
      <p:sp>
        <p:nvSpPr>
          <p:cNvPr id="38919" name="Line 7"/>
          <p:cNvSpPr>
            <a:spLocks noChangeShapeType="1"/>
          </p:cNvSpPr>
          <p:nvPr/>
        </p:nvSpPr>
        <p:spPr bwMode="auto">
          <a:xfrm>
            <a:off x="3381375" y="1962150"/>
            <a:ext cx="2843213" cy="2995613"/>
          </a:xfrm>
          <a:prstGeom prst="line">
            <a:avLst/>
          </a:prstGeom>
          <a:noFill/>
          <a:ln w="50800">
            <a:solidFill>
              <a:srgbClr val="0000FF"/>
            </a:solidFill>
            <a:round/>
            <a:headEnd/>
            <a:tailEnd/>
          </a:ln>
          <a:effectLst/>
        </p:spPr>
        <p:txBody>
          <a:bodyPr wrap="none" anchor="ctr"/>
          <a:lstStyle/>
          <a:p>
            <a:endParaRPr lang="fr-FR"/>
          </a:p>
        </p:txBody>
      </p:sp>
      <p:sp>
        <p:nvSpPr>
          <p:cNvPr id="38921" name="Line 9"/>
          <p:cNvSpPr>
            <a:spLocks noChangeShapeType="1"/>
          </p:cNvSpPr>
          <p:nvPr/>
        </p:nvSpPr>
        <p:spPr bwMode="auto">
          <a:xfrm>
            <a:off x="2820988" y="1509713"/>
            <a:ext cx="0" cy="3708400"/>
          </a:xfrm>
          <a:prstGeom prst="line">
            <a:avLst/>
          </a:prstGeom>
          <a:noFill/>
          <a:ln w="25400">
            <a:solidFill>
              <a:schemeClr val="tx1"/>
            </a:solidFill>
            <a:round/>
            <a:headEnd/>
            <a:tailEnd/>
          </a:ln>
          <a:effectLst/>
        </p:spPr>
        <p:txBody>
          <a:bodyPr wrap="none" anchor="ctr"/>
          <a:lstStyle/>
          <a:p>
            <a:endParaRPr lang="fr-FR"/>
          </a:p>
        </p:txBody>
      </p:sp>
      <p:sp>
        <p:nvSpPr>
          <p:cNvPr id="38922" name="Line 10"/>
          <p:cNvSpPr>
            <a:spLocks noChangeShapeType="1"/>
          </p:cNvSpPr>
          <p:nvPr/>
        </p:nvSpPr>
        <p:spPr bwMode="auto">
          <a:xfrm>
            <a:off x="2820988" y="5815013"/>
            <a:ext cx="4303712" cy="0"/>
          </a:xfrm>
          <a:prstGeom prst="line">
            <a:avLst/>
          </a:prstGeom>
          <a:noFill/>
          <a:ln w="25400">
            <a:solidFill>
              <a:schemeClr val="tx1"/>
            </a:solidFill>
            <a:round/>
            <a:headEnd/>
            <a:tailEnd/>
          </a:ln>
          <a:effectLst/>
        </p:spPr>
        <p:txBody>
          <a:bodyPr wrap="none" anchor="ctr"/>
          <a:lstStyle/>
          <a:p>
            <a:endParaRPr lang="fr-FR"/>
          </a:p>
        </p:txBody>
      </p:sp>
      <p:sp>
        <p:nvSpPr>
          <p:cNvPr id="38923" name="Rectangle 11"/>
          <p:cNvSpPr>
            <a:spLocks noChangeArrowheads="1"/>
          </p:cNvSpPr>
          <p:nvPr/>
        </p:nvSpPr>
        <p:spPr bwMode="auto">
          <a:xfrm>
            <a:off x="3700463" y="6264275"/>
            <a:ext cx="1206355" cy="520655"/>
          </a:xfrm>
          <a:prstGeom prst="rect">
            <a:avLst/>
          </a:prstGeom>
          <a:noFill/>
          <a:ln w="12700">
            <a:noFill/>
            <a:miter lim="800000"/>
            <a:headEnd/>
            <a:tailEnd/>
          </a:ln>
          <a:effectLst/>
        </p:spPr>
        <p:txBody>
          <a:bodyPr wrap="none" lIns="90487" tIns="44450" rIns="90487" bIns="44450">
            <a:spAutoFit/>
          </a:bodyPr>
          <a:lstStyle/>
          <a:p>
            <a:r>
              <a:rPr lang="fr-CA" sz="2000" b="1" dirty="0">
                <a:effectLst>
                  <a:outerShdw blurRad="38100" dist="38100" dir="2700000" algn="tl">
                    <a:srgbClr val="000000"/>
                  </a:outerShdw>
                </a:effectLst>
              </a:rPr>
              <a:t>Quantité</a:t>
            </a:r>
            <a:r>
              <a:rPr lang="fr-CA" sz="2800" b="1" dirty="0">
                <a:effectLst>
                  <a:outerShdw blurRad="38100" dist="38100" dir="2700000" algn="tl">
                    <a:srgbClr val="000000"/>
                  </a:outerShdw>
                </a:effectLst>
              </a:rPr>
              <a:t> </a:t>
            </a:r>
            <a:endParaRPr lang="fr-CA" sz="2000" b="1" dirty="0">
              <a:effectLst>
                <a:outerShdw blurRad="38100" dist="38100" dir="2700000" algn="tl">
                  <a:srgbClr val="000000"/>
                </a:outerShdw>
              </a:effectLst>
            </a:endParaRPr>
          </a:p>
        </p:txBody>
      </p:sp>
      <p:sp>
        <p:nvSpPr>
          <p:cNvPr id="38924" name="Rectangle 12"/>
          <p:cNvSpPr>
            <a:spLocks noChangeArrowheads="1"/>
          </p:cNvSpPr>
          <p:nvPr/>
        </p:nvSpPr>
        <p:spPr bwMode="auto">
          <a:xfrm rot="16200000">
            <a:off x="1120666" y="3096393"/>
            <a:ext cx="1571840" cy="366767"/>
          </a:xfrm>
          <a:prstGeom prst="rect">
            <a:avLst/>
          </a:prstGeom>
          <a:noFill/>
          <a:ln w="12700">
            <a:noFill/>
            <a:miter lim="800000"/>
            <a:headEnd/>
            <a:tailEnd/>
          </a:ln>
          <a:effectLst/>
        </p:spPr>
        <p:txBody>
          <a:bodyPr wrap="none" lIns="90487" tIns="44450" rIns="90487" bIns="44450">
            <a:spAutoFit/>
          </a:bodyPr>
          <a:lstStyle/>
          <a:p>
            <a:r>
              <a:rPr lang="fr-CA" b="1" dirty="0" smtClean="0">
                <a:effectLst>
                  <a:outerShdw blurRad="38100" dist="38100" dir="2700000" algn="tl">
                    <a:srgbClr val="000000"/>
                  </a:outerShdw>
                </a:effectLst>
              </a:rPr>
              <a:t>Loyer mensuel</a:t>
            </a:r>
            <a:endParaRPr lang="fr-CA" sz="1800" b="1" dirty="0">
              <a:effectLst>
                <a:outerShdw blurRad="38100" dist="38100" dir="2700000" algn="tl">
                  <a:srgbClr val="000000"/>
                </a:outerShdw>
              </a:effectLst>
            </a:endParaRPr>
          </a:p>
        </p:txBody>
      </p:sp>
      <p:sp>
        <p:nvSpPr>
          <p:cNvPr id="38925" name="Rectangle 13"/>
          <p:cNvSpPr>
            <a:spLocks noChangeArrowheads="1"/>
          </p:cNvSpPr>
          <p:nvPr/>
        </p:nvSpPr>
        <p:spPr bwMode="auto">
          <a:xfrm>
            <a:off x="2579688" y="5821363"/>
            <a:ext cx="4348162" cy="454025"/>
          </a:xfrm>
          <a:prstGeom prst="rect">
            <a:avLst/>
          </a:prstGeom>
          <a:noFill/>
          <a:ln w="12700">
            <a:noFill/>
            <a:miter lim="800000"/>
            <a:headEnd/>
            <a:tailEnd/>
          </a:ln>
          <a:effectLst/>
        </p:spPr>
        <p:txBody>
          <a:bodyPr wrap="none" lIns="90487" tIns="44450" rIns="90487" bIns="44450">
            <a:spAutoFit/>
          </a:bodyPr>
          <a:lstStyle/>
          <a:p>
            <a:r>
              <a:rPr lang="fr-CA" b="1">
                <a:effectLst>
                  <a:outerShdw blurRad="38100" dist="38100" dir="2700000" algn="tl">
                    <a:srgbClr val="000000"/>
                  </a:outerShdw>
                </a:effectLst>
              </a:rPr>
              <a:t>0       </a:t>
            </a:r>
            <a:r>
              <a:rPr lang="fr-CA" b="1">
                <a:solidFill>
                  <a:srgbClr val="FF3300"/>
                </a:solidFill>
                <a:effectLst>
                  <a:outerShdw blurRad="38100" dist="38100" dir="2700000" algn="tl">
                    <a:srgbClr val="000000"/>
                  </a:outerShdw>
                </a:effectLst>
              </a:rPr>
              <a:t>44</a:t>
            </a:r>
            <a:r>
              <a:rPr lang="fr-CA" b="1">
                <a:effectLst>
                  <a:outerShdw blurRad="38100" dist="38100" dir="2700000" algn="tl">
                    <a:srgbClr val="000000"/>
                  </a:outerShdw>
                </a:effectLst>
              </a:rPr>
              <a:t>      72       100	150</a:t>
            </a:r>
          </a:p>
        </p:txBody>
      </p:sp>
      <p:sp>
        <p:nvSpPr>
          <p:cNvPr id="38926" name="Rectangle 14"/>
          <p:cNvSpPr>
            <a:spLocks noChangeArrowheads="1"/>
          </p:cNvSpPr>
          <p:nvPr/>
        </p:nvSpPr>
        <p:spPr bwMode="auto">
          <a:xfrm>
            <a:off x="2211388" y="4824413"/>
            <a:ext cx="520700" cy="454025"/>
          </a:xfrm>
          <a:prstGeom prst="rect">
            <a:avLst/>
          </a:prstGeom>
          <a:noFill/>
          <a:ln w="12700">
            <a:noFill/>
            <a:miter lim="800000"/>
            <a:headEnd/>
            <a:tailEnd/>
          </a:ln>
          <a:effectLst/>
        </p:spPr>
        <p:txBody>
          <a:bodyPr wrap="none" lIns="90487" tIns="44450" rIns="90487" bIns="44450">
            <a:spAutoFit/>
          </a:bodyPr>
          <a:lstStyle/>
          <a:p>
            <a:r>
              <a:rPr lang="fr-CA" b="1">
                <a:effectLst>
                  <a:outerShdw blurRad="38100" dist="38100" dir="2700000" algn="tl">
                    <a:srgbClr val="000000"/>
                  </a:outerShdw>
                </a:effectLst>
              </a:rPr>
              <a:t>12</a:t>
            </a:r>
          </a:p>
        </p:txBody>
      </p:sp>
      <p:sp>
        <p:nvSpPr>
          <p:cNvPr id="38927" name="Rectangle 15"/>
          <p:cNvSpPr>
            <a:spLocks noChangeArrowheads="1"/>
          </p:cNvSpPr>
          <p:nvPr/>
        </p:nvSpPr>
        <p:spPr bwMode="auto">
          <a:xfrm>
            <a:off x="2211388" y="3916363"/>
            <a:ext cx="520700" cy="454025"/>
          </a:xfrm>
          <a:prstGeom prst="rect">
            <a:avLst/>
          </a:prstGeom>
          <a:noFill/>
          <a:ln w="12700">
            <a:noFill/>
            <a:miter lim="800000"/>
            <a:headEnd/>
            <a:tailEnd/>
          </a:ln>
          <a:effectLst/>
        </p:spPr>
        <p:txBody>
          <a:bodyPr wrap="none" lIns="90487" tIns="44450" rIns="90487" bIns="44450">
            <a:spAutoFit/>
          </a:bodyPr>
          <a:lstStyle/>
          <a:p>
            <a:r>
              <a:rPr lang="fr-CA" b="1">
                <a:solidFill>
                  <a:srgbClr val="FF3300"/>
                </a:solidFill>
                <a:effectLst>
                  <a:outerShdw blurRad="38100" dist="38100" dir="2700000" algn="tl">
                    <a:srgbClr val="000000"/>
                  </a:outerShdw>
                </a:effectLst>
              </a:rPr>
              <a:t>16</a:t>
            </a:r>
          </a:p>
        </p:txBody>
      </p:sp>
      <p:sp>
        <p:nvSpPr>
          <p:cNvPr id="38928" name="Rectangle 16"/>
          <p:cNvSpPr>
            <a:spLocks noChangeArrowheads="1"/>
          </p:cNvSpPr>
          <p:nvPr/>
        </p:nvSpPr>
        <p:spPr bwMode="auto">
          <a:xfrm>
            <a:off x="2211388" y="3001963"/>
            <a:ext cx="520700" cy="454025"/>
          </a:xfrm>
          <a:prstGeom prst="rect">
            <a:avLst/>
          </a:prstGeom>
          <a:noFill/>
          <a:ln w="12700">
            <a:noFill/>
            <a:miter lim="800000"/>
            <a:headEnd/>
            <a:tailEnd/>
          </a:ln>
          <a:effectLst/>
        </p:spPr>
        <p:txBody>
          <a:bodyPr wrap="none" lIns="90487" tIns="44450" rIns="90487" bIns="44450">
            <a:spAutoFit/>
          </a:bodyPr>
          <a:lstStyle/>
          <a:p>
            <a:r>
              <a:rPr lang="fr-CA" b="1">
                <a:effectLst>
                  <a:outerShdw blurRad="38100" dist="38100" dir="2700000" algn="tl">
                    <a:srgbClr val="000000"/>
                  </a:outerShdw>
                </a:effectLst>
              </a:rPr>
              <a:t>20</a:t>
            </a:r>
          </a:p>
        </p:txBody>
      </p:sp>
      <p:sp>
        <p:nvSpPr>
          <p:cNvPr id="38929" name="Line 17"/>
          <p:cNvSpPr>
            <a:spLocks noChangeShapeType="1"/>
          </p:cNvSpPr>
          <p:nvPr/>
        </p:nvSpPr>
        <p:spPr bwMode="auto">
          <a:xfrm flipV="1">
            <a:off x="2820988" y="5387975"/>
            <a:ext cx="0" cy="433388"/>
          </a:xfrm>
          <a:prstGeom prst="line">
            <a:avLst/>
          </a:prstGeom>
          <a:noFill/>
          <a:ln w="25400">
            <a:solidFill>
              <a:schemeClr val="tx1"/>
            </a:solidFill>
            <a:round/>
            <a:headEnd/>
            <a:tailEnd/>
          </a:ln>
          <a:effectLst/>
        </p:spPr>
        <p:txBody>
          <a:bodyPr wrap="none" anchor="ctr"/>
          <a:lstStyle/>
          <a:p>
            <a:endParaRPr lang="fr-FR"/>
          </a:p>
        </p:txBody>
      </p:sp>
      <p:sp>
        <p:nvSpPr>
          <p:cNvPr id="38930" name="Line 18"/>
          <p:cNvSpPr>
            <a:spLocks noChangeShapeType="1"/>
          </p:cNvSpPr>
          <p:nvPr/>
        </p:nvSpPr>
        <p:spPr bwMode="auto">
          <a:xfrm flipV="1">
            <a:off x="2744788" y="5118100"/>
            <a:ext cx="174625" cy="174625"/>
          </a:xfrm>
          <a:prstGeom prst="line">
            <a:avLst/>
          </a:prstGeom>
          <a:noFill/>
          <a:ln w="25400">
            <a:solidFill>
              <a:schemeClr val="tx1"/>
            </a:solidFill>
            <a:round/>
            <a:headEnd/>
            <a:tailEnd/>
          </a:ln>
          <a:effectLst/>
        </p:spPr>
        <p:txBody>
          <a:bodyPr wrap="none" anchor="ctr"/>
          <a:lstStyle/>
          <a:p>
            <a:endParaRPr lang="fr-FR"/>
          </a:p>
        </p:txBody>
      </p:sp>
      <p:sp>
        <p:nvSpPr>
          <p:cNvPr id="38931" name="Line 19"/>
          <p:cNvSpPr>
            <a:spLocks noChangeShapeType="1"/>
          </p:cNvSpPr>
          <p:nvPr/>
        </p:nvSpPr>
        <p:spPr bwMode="auto">
          <a:xfrm flipV="1">
            <a:off x="2744788" y="5281613"/>
            <a:ext cx="174625" cy="174625"/>
          </a:xfrm>
          <a:prstGeom prst="line">
            <a:avLst/>
          </a:prstGeom>
          <a:noFill/>
          <a:ln w="25400">
            <a:solidFill>
              <a:schemeClr val="tx1"/>
            </a:solidFill>
            <a:round/>
            <a:headEnd/>
            <a:tailEnd/>
          </a:ln>
          <a:effectLst/>
        </p:spPr>
        <p:txBody>
          <a:bodyPr wrap="none" anchor="ctr"/>
          <a:lstStyle/>
          <a:p>
            <a:endParaRPr lang="fr-FR"/>
          </a:p>
        </p:txBody>
      </p:sp>
      <p:sp>
        <p:nvSpPr>
          <p:cNvPr id="38932" name="Rectangle 20"/>
          <p:cNvSpPr>
            <a:spLocks noChangeArrowheads="1"/>
          </p:cNvSpPr>
          <p:nvPr/>
        </p:nvSpPr>
        <p:spPr bwMode="auto">
          <a:xfrm>
            <a:off x="2211388" y="2087563"/>
            <a:ext cx="520700" cy="454025"/>
          </a:xfrm>
          <a:prstGeom prst="rect">
            <a:avLst/>
          </a:prstGeom>
          <a:noFill/>
          <a:ln w="12700">
            <a:noFill/>
            <a:miter lim="800000"/>
            <a:headEnd/>
            <a:tailEnd/>
          </a:ln>
          <a:effectLst/>
        </p:spPr>
        <p:txBody>
          <a:bodyPr wrap="none" lIns="90487" tIns="44450" rIns="90487" bIns="44450">
            <a:spAutoFit/>
          </a:bodyPr>
          <a:lstStyle/>
          <a:p>
            <a:r>
              <a:rPr lang="fr-CA" b="1">
                <a:effectLst>
                  <a:outerShdw blurRad="38100" dist="38100" dir="2700000" algn="tl">
                    <a:srgbClr val="000000"/>
                  </a:outerShdw>
                </a:effectLst>
              </a:rPr>
              <a:t>24</a:t>
            </a:r>
          </a:p>
        </p:txBody>
      </p:sp>
      <p:sp>
        <p:nvSpPr>
          <p:cNvPr id="38933" name="Oval 21"/>
          <p:cNvSpPr>
            <a:spLocks noChangeArrowheads="1"/>
          </p:cNvSpPr>
          <p:nvPr/>
        </p:nvSpPr>
        <p:spPr bwMode="auto">
          <a:xfrm>
            <a:off x="4497388" y="3154363"/>
            <a:ext cx="152400" cy="1524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38934" name="Oval 22"/>
          <p:cNvSpPr>
            <a:spLocks noChangeArrowheads="1"/>
          </p:cNvSpPr>
          <p:nvPr/>
        </p:nvSpPr>
        <p:spPr bwMode="auto">
          <a:xfrm>
            <a:off x="5411788" y="4068763"/>
            <a:ext cx="152400" cy="152400"/>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38935" name="Rectangle 23"/>
          <p:cNvSpPr>
            <a:spLocks noChangeArrowheads="1"/>
          </p:cNvSpPr>
          <p:nvPr/>
        </p:nvSpPr>
        <p:spPr bwMode="auto">
          <a:xfrm>
            <a:off x="6388100" y="4721225"/>
            <a:ext cx="1107675" cy="366767"/>
          </a:xfrm>
          <a:prstGeom prst="rect">
            <a:avLst/>
          </a:prstGeom>
          <a:noFill/>
          <a:ln w="12700">
            <a:noFill/>
            <a:miter lim="800000"/>
            <a:headEnd/>
            <a:tailEnd/>
          </a:ln>
          <a:effectLst/>
        </p:spPr>
        <p:txBody>
          <a:bodyPr wrap="none" lIns="90487" tIns="44450" rIns="90487" bIns="44450">
            <a:spAutoFit/>
          </a:bodyPr>
          <a:lstStyle/>
          <a:p>
            <a:r>
              <a:rPr lang="fr-CA" b="1" i="1" dirty="0" smtClean="0">
                <a:effectLst>
                  <a:outerShdw blurRad="38100" dist="38100" dir="2700000" algn="tl">
                    <a:srgbClr val="000000"/>
                  </a:outerShdw>
                </a:effectLst>
              </a:rPr>
              <a:t>Demande</a:t>
            </a:r>
            <a:endParaRPr lang="fr-CA" b="1" dirty="0">
              <a:effectLst>
                <a:outerShdw blurRad="38100" dist="38100" dir="2700000" algn="tl">
                  <a:srgbClr val="000000"/>
                </a:outerShdw>
              </a:effectLst>
            </a:endParaRPr>
          </a:p>
        </p:txBody>
      </p:sp>
      <p:sp>
        <p:nvSpPr>
          <p:cNvPr id="38936" name="Rectangle 24"/>
          <p:cNvSpPr>
            <a:spLocks noChangeArrowheads="1"/>
          </p:cNvSpPr>
          <p:nvPr/>
        </p:nvSpPr>
        <p:spPr bwMode="auto">
          <a:xfrm>
            <a:off x="6007100" y="1749425"/>
            <a:ext cx="681339" cy="366767"/>
          </a:xfrm>
          <a:prstGeom prst="rect">
            <a:avLst/>
          </a:prstGeom>
          <a:noFill/>
          <a:ln w="12700">
            <a:noFill/>
            <a:miter lim="800000"/>
            <a:headEnd/>
            <a:tailEnd/>
          </a:ln>
          <a:effectLst/>
        </p:spPr>
        <p:txBody>
          <a:bodyPr wrap="none" lIns="90487" tIns="44450" rIns="90487" bIns="44450">
            <a:spAutoFit/>
          </a:bodyPr>
          <a:lstStyle/>
          <a:p>
            <a:r>
              <a:rPr lang="fr-CA" b="1" i="1" dirty="0" smtClean="0">
                <a:effectLst>
                  <a:outerShdw blurRad="38100" dist="38100" dir="2700000" algn="tl">
                    <a:srgbClr val="000000"/>
                  </a:outerShdw>
                </a:effectLst>
              </a:rPr>
              <a:t>Offre</a:t>
            </a:r>
            <a:endParaRPr lang="fr-CA" b="1" baseline="-25000" dirty="0">
              <a:effectLst>
                <a:outerShdw blurRad="38100" dist="38100" dir="2700000" algn="tl">
                  <a:srgbClr val="000000"/>
                </a:outerShdw>
              </a:effectLst>
            </a:endParaRPr>
          </a:p>
        </p:txBody>
      </p:sp>
      <p:grpSp>
        <p:nvGrpSpPr>
          <p:cNvPr id="2" name="Group 53"/>
          <p:cNvGrpSpPr>
            <a:grpSpLocks/>
          </p:cNvGrpSpPr>
          <p:nvPr/>
        </p:nvGrpSpPr>
        <p:grpSpPr bwMode="auto">
          <a:xfrm>
            <a:off x="2840038" y="911225"/>
            <a:ext cx="3892550" cy="3263900"/>
            <a:chOff x="1777" y="551"/>
            <a:chExt cx="2452" cy="2056"/>
          </a:xfrm>
        </p:grpSpPr>
        <p:sp>
          <p:nvSpPr>
            <p:cNvPr id="38950" name="Line 38"/>
            <p:cNvSpPr>
              <a:spLocks noChangeShapeType="1"/>
            </p:cNvSpPr>
            <p:nvPr/>
          </p:nvSpPr>
          <p:spPr bwMode="auto">
            <a:xfrm>
              <a:off x="2305" y="1455"/>
              <a:ext cx="0" cy="1152"/>
            </a:xfrm>
            <a:prstGeom prst="line">
              <a:avLst/>
            </a:prstGeom>
            <a:noFill/>
            <a:ln w="25400">
              <a:solidFill>
                <a:schemeClr val="tx1"/>
              </a:solidFill>
              <a:prstDash val="sysDot"/>
              <a:round/>
              <a:headEnd/>
              <a:tailEnd/>
            </a:ln>
            <a:effectLst/>
          </p:spPr>
          <p:txBody>
            <a:bodyPr wrap="none" anchor="ctr"/>
            <a:lstStyle/>
            <a:p>
              <a:endParaRPr lang="fr-FR"/>
            </a:p>
          </p:txBody>
        </p:sp>
        <p:grpSp>
          <p:nvGrpSpPr>
            <p:cNvPr id="3" name="Group 44"/>
            <p:cNvGrpSpPr>
              <a:grpSpLocks/>
            </p:cNvGrpSpPr>
            <p:nvPr/>
          </p:nvGrpSpPr>
          <p:grpSpPr bwMode="auto">
            <a:xfrm>
              <a:off x="1777" y="1359"/>
              <a:ext cx="576" cy="96"/>
              <a:chOff x="1392" y="1296"/>
              <a:chExt cx="576" cy="96"/>
            </a:xfrm>
          </p:grpSpPr>
          <p:sp>
            <p:nvSpPr>
              <p:cNvPr id="38949" name="Oval 37"/>
              <p:cNvSpPr>
                <a:spLocks noChangeArrowheads="1"/>
              </p:cNvSpPr>
              <p:nvPr/>
            </p:nvSpPr>
            <p:spPr bwMode="auto">
              <a:xfrm>
                <a:off x="1872" y="1296"/>
                <a:ext cx="96" cy="96"/>
              </a:xfrm>
              <a:prstGeom prst="ellipse">
                <a:avLst/>
              </a:prstGeom>
              <a:solidFill>
                <a:schemeClr val="tx1"/>
              </a:solidFill>
              <a:ln w="12700">
                <a:solidFill>
                  <a:schemeClr val="tx1"/>
                </a:solidFill>
                <a:round/>
                <a:headEnd/>
                <a:tailEnd/>
              </a:ln>
              <a:effectLst/>
            </p:spPr>
            <p:txBody>
              <a:bodyPr wrap="none" anchor="ctr"/>
              <a:lstStyle/>
              <a:p>
                <a:endParaRPr lang="fr-FR"/>
              </a:p>
            </p:txBody>
          </p:sp>
          <p:sp>
            <p:nvSpPr>
              <p:cNvPr id="38951" name="Line 39"/>
              <p:cNvSpPr>
                <a:spLocks noChangeShapeType="1"/>
              </p:cNvSpPr>
              <p:nvPr/>
            </p:nvSpPr>
            <p:spPr bwMode="auto">
              <a:xfrm flipH="1">
                <a:off x="1392" y="1344"/>
                <a:ext cx="528" cy="0"/>
              </a:xfrm>
              <a:prstGeom prst="line">
                <a:avLst/>
              </a:prstGeom>
              <a:noFill/>
              <a:ln w="38100" cap="rnd">
                <a:solidFill>
                  <a:schemeClr val="tx1"/>
                </a:solidFill>
                <a:prstDash val="sysDot"/>
                <a:round/>
                <a:headEnd/>
                <a:tailEnd/>
              </a:ln>
              <a:effectLst/>
            </p:spPr>
            <p:txBody>
              <a:bodyPr wrap="none" anchor="ctr"/>
              <a:lstStyle/>
              <a:p>
                <a:endParaRPr lang="fr-FR"/>
              </a:p>
            </p:txBody>
          </p:sp>
        </p:grpSp>
        <p:grpSp>
          <p:nvGrpSpPr>
            <p:cNvPr id="4" name="Group 50"/>
            <p:cNvGrpSpPr>
              <a:grpSpLocks/>
            </p:cNvGrpSpPr>
            <p:nvPr/>
          </p:nvGrpSpPr>
          <p:grpSpPr bwMode="auto">
            <a:xfrm>
              <a:off x="2305" y="551"/>
              <a:ext cx="1924" cy="847"/>
              <a:chOff x="2305" y="551"/>
              <a:chExt cx="1924" cy="847"/>
            </a:xfrm>
          </p:grpSpPr>
          <p:sp>
            <p:nvSpPr>
              <p:cNvPr id="38954" name="Line 42"/>
              <p:cNvSpPr>
                <a:spLocks noChangeShapeType="1"/>
              </p:cNvSpPr>
              <p:nvPr/>
            </p:nvSpPr>
            <p:spPr bwMode="auto">
              <a:xfrm flipV="1">
                <a:off x="2305" y="1003"/>
                <a:ext cx="245" cy="395"/>
              </a:xfrm>
              <a:prstGeom prst="line">
                <a:avLst/>
              </a:prstGeom>
              <a:noFill/>
              <a:ln w="38100">
                <a:solidFill>
                  <a:schemeClr val="tx1"/>
                </a:solidFill>
                <a:round/>
                <a:headEnd/>
                <a:tailEnd/>
              </a:ln>
              <a:effectLst/>
            </p:spPr>
            <p:txBody>
              <a:bodyPr wrap="none" anchor="ctr"/>
              <a:lstStyle/>
              <a:p>
                <a:endParaRPr lang="fr-FR"/>
              </a:p>
            </p:txBody>
          </p:sp>
          <p:sp>
            <p:nvSpPr>
              <p:cNvPr id="38953" name="Rectangle 41"/>
              <p:cNvSpPr>
                <a:spLocks noChangeArrowheads="1"/>
              </p:cNvSpPr>
              <p:nvPr/>
            </p:nvSpPr>
            <p:spPr bwMode="auto">
              <a:xfrm>
                <a:off x="2369" y="551"/>
                <a:ext cx="1860" cy="444"/>
              </a:xfrm>
              <a:prstGeom prst="rect">
                <a:avLst/>
              </a:prstGeom>
              <a:solidFill>
                <a:schemeClr val="tx2"/>
              </a:solidFill>
              <a:ln w="38100">
                <a:solidFill>
                  <a:schemeClr val="tx1"/>
                </a:solidFill>
                <a:miter lim="800000"/>
                <a:headEnd/>
                <a:tailEnd/>
              </a:ln>
              <a:effectLst/>
            </p:spPr>
            <p:txBody>
              <a:bodyPr wrap="square" lIns="90487" tIns="44450" rIns="90487" bIns="44450">
                <a:spAutoFit/>
              </a:bodyPr>
              <a:lstStyle/>
              <a:p>
                <a:r>
                  <a:rPr lang="fr-CA" sz="2000" b="1" dirty="0">
                    <a:solidFill>
                      <a:srgbClr val="FFFF00"/>
                    </a:solidFill>
                    <a:effectLst>
                      <a:outerShdw blurRad="38100" dist="38100" dir="2700000" algn="tl">
                        <a:srgbClr val="000000"/>
                      </a:outerShdw>
                    </a:effectLst>
                  </a:rPr>
                  <a:t>Loyer maximal sur le marché noir</a:t>
                </a:r>
              </a:p>
            </p:txBody>
          </p:sp>
        </p:grpSp>
      </p:grpSp>
      <p:grpSp>
        <p:nvGrpSpPr>
          <p:cNvPr id="5" name="Group 55"/>
          <p:cNvGrpSpPr>
            <a:grpSpLocks/>
          </p:cNvGrpSpPr>
          <p:nvPr/>
        </p:nvGrpSpPr>
        <p:grpSpPr bwMode="auto">
          <a:xfrm>
            <a:off x="2835275" y="3557588"/>
            <a:ext cx="5049838" cy="663575"/>
            <a:chOff x="1786" y="2241"/>
            <a:chExt cx="3181" cy="418"/>
          </a:xfrm>
        </p:grpSpPr>
        <p:grpSp>
          <p:nvGrpSpPr>
            <p:cNvPr id="6" name="Group 51"/>
            <p:cNvGrpSpPr>
              <a:grpSpLocks/>
            </p:cNvGrpSpPr>
            <p:nvPr/>
          </p:nvGrpSpPr>
          <p:grpSpPr bwMode="auto">
            <a:xfrm>
              <a:off x="1786" y="2241"/>
              <a:ext cx="3181" cy="370"/>
              <a:chOff x="1786" y="2241"/>
              <a:chExt cx="3181" cy="370"/>
            </a:xfrm>
          </p:grpSpPr>
          <p:sp>
            <p:nvSpPr>
              <p:cNvPr id="38917" name="Line 5"/>
              <p:cNvSpPr>
                <a:spLocks noChangeShapeType="1"/>
              </p:cNvSpPr>
              <p:nvPr/>
            </p:nvSpPr>
            <p:spPr bwMode="auto">
              <a:xfrm>
                <a:off x="1786" y="2611"/>
                <a:ext cx="2719" cy="0"/>
              </a:xfrm>
              <a:prstGeom prst="line">
                <a:avLst/>
              </a:prstGeom>
              <a:ln w="76200">
                <a:solidFill>
                  <a:srgbClr val="FFC000"/>
                </a:solidFill>
                <a:headEnd/>
                <a:tailEnd/>
              </a:ln>
            </p:spPr>
            <p:style>
              <a:lnRef idx="1">
                <a:schemeClr val="accent6"/>
              </a:lnRef>
              <a:fillRef idx="0">
                <a:schemeClr val="accent6"/>
              </a:fillRef>
              <a:effectRef idx="0">
                <a:schemeClr val="accent6"/>
              </a:effectRef>
              <a:fontRef idx="minor">
                <a:schemeClr val="tx1"/>
              </a:fontRef>
            </p:style>
            <p:txBody>
              <a:bodyPr wrap="none" anchor="ctr"/>
              <a:lstStyle/>
              <a:p>
                <a:endParaRPr lang="fr-FR"/>
              </a:p>
            </p:txBody>
          </p:sp>
          <p:sp>
            <p:nvSpPr>
              <p:cNvPr id="38937" name="Rectangle 25"/>
              <p:cNvSpPr>
                <a:spLocks noChangeArrowheads="1"/>
              </p:cNvSpPr>
              <p:nvPr/>
            </p:nvSpPr>
            <p:spPr bwMode="auto">
              <a:xfrm>
                <a:off x="3603" y="2241"/>
                <a:ext cx="1364" cy="25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lIns="90487" tIns="44450" rIns="90487" bIns="44450">
                <a:spAutoFit/>
              </a:bodyPr>
              <a:lstStyle/>
              <a:p>
                <a:r>
                  <a:rPr lang="fr-CA" sz="2000" b="1" dirty="0">
                    <a:solidFill>
                      <a:schemeClr val="tx1"/>
                    </a:solidFill>
                    <a:effectLst>
                      <a:outerShdw blurRad="38100" dist="38100" dir="2700000" algn="tl">
                        <a:srgbClr val="000000"/>
                      </a:outerShdw>
                    </a:effectLst>
                  </a:rPr>
                  <a:t>Loyer plafond</a:t>
                </a:r>
              </a:p>
            </p:txBody>
          </p:sp>
        </p:grpSp>
        <p:sp>
          <p:nvSpPr>
            <p:cNvPr id="38941" name="Oval 29"/>
            <p:cNvSpPr>
              <a:spLocks noChangeArrowheads="1"/>
            </p:cNvSpPr>
            <p:nvPr/>
          </p:nvSpPr>
          <p:spPr bwMode="auto">
            <a:xfrm>
              <a:off x="2257" y="2563"/>
              <a:ext cx="96" cy="96"/>
            </a:xfrm>
            <a:prstGeom prst="ellipse">
              <a:avLst/>
            </a:prstGeom>
            <a:solidFill>
              <a:srgbClr val="FF0000"/>
            </a:solidFill>
            <a:ln w="12700">
              <a:solidFill>
                <a:schemeClr val="tx1"/>
              </a:solidFill>
              <a:round/>
              <a:headEnd/>
              <a:tailEnd/>
            </a:ln>
            <a:effectLst/>
          </p:spPr>
          <p:txBody>
            <a:bodyPr wrap="none" anchor="ctr"/>
            <a:lstStyle/>
            <a:p>
              <a:endParaRPr lang="fr-FR"/>
            </a:p>
          </p:txBody>
        </p:sp>
        <p:sp>
          <p:nvSpPr>
            <p:cNvPr id="38945" name="Oval 33"/>
            <p:cNvSpPr>
              <a:spLocks noChangeArrowheads="1"/>
            </p:cNvSpPr>
            <p:nvPr/>
          </p:nvSpPr>
          <p:spPr bwMode="auto">
            <a:xfrm>
              <a:off x="3409" y="2559"/>
              <a:ext cx="96" cy="96"/>
            </a:xfrm>
            <a:prstGeom prst="ellipse">
              <a:avLst/>
            </a:prstGeom>
            <a:solidFill>
              <a:srgbClr val="FF0000"/>
            </a:solidFill>
            <a:ln w="12700">
              <a:solidFill>
                <a:schemeClr val="tx1"/>
              </a:solidFill>
              <a:round/>
              <a:headEnd/>
              <a:tailEnd/>
            </a:ln>
            <a:effectLst/>
          </p:spPr>
          <p:txBody>
            <a:bodyPr wrap="none" anchor="ctr"/>
            <a:lstStyle/>
            <a:p>
              <a:endParaRPr lang="fr-FR"/>
            </a:p>
          </p:txBody>
        </p:sp>
      </p:grpSp>
      <p:sp>
        <p:nvSpPr>
          <p:cNvPr id="38959" name="Line 47"/>
          <p:cNvSpPr>
            <a:spLocks noChangeShapeType="1"/>
          </p:cNvSpPr>
          <p:nvPr/>
        </p:nvSpPr>
        <p:spPr bwMode="auto">
          <a:xfrm>
            <a:off x="4576763" y="3303588"/>
            <a:ext cx="0" cy="2498725"/>
          </a:xfrm>
          <a:prstGeom prst="line">
            <a:avLst/>
          </a:prstGeom>
          <a:noFill/>
          <a:ln w="38100">
            <a:solidFill>
              <a:schemeClr val="tx1"/>
            </a:solidFill>
            <a:prstDash val="sysDot"/>
            <a:round/>
            <a:headEnd/>
            <a:tailEnd/>
          </a:ln>
          <a:effectLst/>
        </p:spPr>
        <p:txBody>
          <a:bodyPr wrap="none" lIns="90487" tIns="44450" rIns="90487" bIns="44450" anchor="ctr">
            <a:spAutoFit/>
          </a:bodyPr>
          <a:lstStyle/>
          <a:p>
            <a:endParaRPr lang="fr-FR"/>
          </a:p>
        </p:txBody>
      </p:sp>
      <p:sp>
        <p:nvSpPr>
          <p:cNvPr id="38960" name="Line 48"/>
          <p:cNvSpPr>
            <a:spLocks noChangeShapeType="1"/>
          </p:cNvSpPr>
          <p:nvPr/>
        </p:nvSpPr>
        <p:spPr bwMode="auto">
          <a:xfrm flipH="1">
            <a:off x="2820988" y="3228975"/>
            <a:ext cx="1670050" cy="12700"/>
          </a:xfrm>
          <a:prstGeom prst="line">
            <a:avLst/>
          </a:prstGeom>
          <a:noFill/>
          <a:ln w="38100">
            <a:solidFill>
              <a:schemeClr val="tx1"/>
            </a:solidFill>
            <a:prstDash val="sysDot"/>
            <a:round/>
            <a:headEnd/>
            <a:tailEnd/>
          </a:ln>
          <a:effectLst/>
        </p:spPr>
        <p:txBody>
          <a:bodyPr wrap="none" lIns="90487" tIns="44450" rIns="90487" bIns="44450" anchor="ctr">
            <a:spAutoFit/>
          </a:bodyPr>
          <a:lstStyle/>
          <a:p>
            <a:endParaRPr lang="fr-FR"/>
          </a:p>
        </p:txBody>
      </p:sp>
      <p:grpSp>
        <p:nvGrpSpPr>
          <p:cNvPr id="7" name="Group 54"/>
          <p:cNvGrpSpPr>
            <a:grpSpLocks/>
          </p:cNvGrpSpPr>
          <p:nvPr/>
        </p:nvGrpSpPr>
        <p:grpSpPr bwMode="auto">
          <a:xfrm>
            <a:off x="3641725" y="3992563"/>
            <a:ext cx="2101850" cy="1816100"/>
            <a:chOff x="2305" y="2515"/>
            <a:chExt cx="1324" cy="1144"/>
          </a:xfrm>
        </p:grpSpPr>
        <p:sp>
          <p:nvSpPr>
            <p:cNvPr id="38939" name="Line 27"/>
            <p:cNvSpPr>
              <a:spLocks noChangeShapeType="1"/>
            </p:cNvSpPr>
            <p:nvPr/>
          </p:nvSpPr>
          <p:spPr bwMode="auto">
            <a:xfrm>
              <a:off x="3457" y="2668"/>
              <a:ext cx="0" cy="991"/>
            </a:xfrm>
            <a:prstGeom prst="line">
              <a:avLst/>
            </a:prstGeom>
            <a:noFill/>
            <a:ln w="25400">
              <a:solidFill>
                <a:schemeClr val="tx1"/>
              </a:solidFill>
              <a:prstDash val="sysDot"/>
              <a:round/>
              <a:headEnd/>
              <a:tailEnd/>
            </a:ln>
            <a:effectLst/>
          </p:spPr>
          <p:txBody>
            <a:bodyPr wrap="none" anchor="ctr"/>
            <a:lstStyle/>
            <a:p>
              <a:endParaRPr lang="fr-FR"/>
            </a:p>
          </p:txBody>
        </p:sp>
        <p:sp>
          <p:nvSpPr>
            <p:cNvPr id="38940" name="Line 28"/>
            <p:cNvSpPr>
              <a:spLocks noChangeShapeType="1"/>
            </p:cNvSpPr>
            <p:nvPr/>
          </p:nvSpPr>
          <p:spPr bwMode="auto">
            <a:xfrm>
              <a:off x="2305" y="2620"/>
              <a:ext cx="0" cy="1039"/>
            </a:xfrm>
            <a:prstGeom prst="line">
              <a:avLst/>
            </a:prstGeom>
            <a:noFill/>
            <a:ln w="25400">
              <a:solidFill>
                <a:srgbClr val="FF3300"/>
              </a:solidFill>
              <a:prstDash val="sysDot"/>
              <a:round/>
              <a:headEnd/>
              <a:tailEnd/>
            </a:ln>
            <a:effectLst/>
          </p:spPr>
          <p:txBody>
            <a:bodyPr wrap="none" anchor="ctr"/>
            <a:lstStyle/>
            <a:p>
              <a:endParaRPr lang="fr-FR"/>
            </a:p>
          </p:txBody>
        </p:sp>
        <p:grpSp>
          <p:nvGrpSpPr>
            <p:cNvPr id="8" name="Group 52"/>
            <p:cNvGrpSpPr>
              <a:grpSpLocks/>
            </p:cNvGrpSpPr>
            <p:nvPr/>
          </p:nvGrpSpPr>
          <p:grpSpPr bwMode="auto">
            <a:xfrm>
              <a:off x="2353" y="2515"/>
              <a:ext cx="1276" cy="762"/>
              <a:chOff x="2353" y="2515"/>
              <a:chExt cx="1276" cy="762"/>
            </a:xfrm>
          </p:grpSpPr>
          <p:sp>
            <p:nvSpPr>
              <p:cNvPr id="38916" name="Freeform 4"/>
              <p:cNvSpPr>
                <a:spLocks/>
              </p:cNvSpPr>
              <p:nvPr/>
            </p:nvSpPr>
            <p:spPr bwMode="auto">
              <a:xfrm>
                <a:off x="2353" y="2515"/>
                <a:ext cx="1057" cy="193"/>
              </a:xfrm>
              <a:custGeom>
                <a:avLst/>
                <a:gdLst/>
                <a:ahLst/>
                <a:cxnLst>
                  <a:cxn ang="0">
                    <a:pos x="0" y="96"/>
                  </a:cxn>
                  <a:cxn ang="0">
                    <a:pos x="211" y="192"/>
                  </a:cxn>
                  <a:cxn ang="0">
                    <a:pos x="211" y="144"/>
                  </a:cxn>
                  <a:cxn ang="0">
                    <a:pos x="845" y="144"/>
                  </a:cxn>
                  <a:cxn ang="0">
                    <a:pos x="845" y="192"/>
                  </a:cxn>
                  <a:cxn ang="0">
                    <a:pos x="1056" y="96"/>
                  </a:cxn>
                  <a:cxn ang="0">
                    <a:pos x="845" y="0"/>
                  </a:cxn>
                  <a:cxn ang="0">
                    <a:pos x="845" y="48"/>
                  </a:cxn>
                  <a:cxn ang="0">
                    <a:pos x="211" y="48"/>
                  </a:cxn>
                  <a:cxn ang="0">
                    <a:pos x="211" y="0"/>
                  </a:cxn>
                  <a:cxn ang="0">
                    <a:pos x="0" y="96"/>
                  </a:cxn>
                </a:cxnLst>
                <a:rect l="0" t="0" r="r" b="b"/>
                <a:pathLst>
                  <a:path w="1057" h="193">
                    <a:moveTo>
                      <a:pt x="0" y="96"/>
                    </a:moveTo>
                    <a:lnTo>
                      <a:pt x="211" y="192"/>
                    </a:lnTo>
                    <a:lnTo>
                      <a:pt x="211" y="144"/>
                    </a:lnTo>
                    <a:lnTo>
                      <a:pt x="845" y="144"/>
                    </a:lnTo>
                    <a:lnTo>
                      <a:pt x="845" y="192"/>
                    </a:lnTo>
                    <a:lnTo>
                      <a:pt x="1056" y="96"/>
                    </a:lnTo>
                    <a:lnTo>
                      <a:pt x="845" y="0"/>
                    </a:lnTo>
                    <a:lnTo>
                      <a:pt x="845" y="48"/>
                    </a:lnTo>
                    <a:lnTo>
                      <a:pt x="211" y="48"/>
                    </a:lnTo>
                    <a:lnTo>
                      <a:pt x="211" y="0"/>
                    </a:lnTo>
                    <a:lnTo>
                      <a:pt x="0" y="96"/>
                    </a:lnTo>
                  </a:path>
                </a:pathLst>
              </a:custGeom>
              <a:solidFill>
                <a:schemeClr val="accent2"/>
              </a:solidFill>
              <a:ln w="12700" cap="rnd" cmpd="sng">
                <a:noFill/>
                <a:prstDash val="solid"/>
                <a:round/>
                <a:headEnd type="none" w="med" len="med"/>
                <a:tailEnd type="none" w="med" len="med"/>
              </a:ln>
              <a:effectLst/>
            </p:spPr>
            <p:txBody>
              <a:bodyPr/>
              <a:lstStyle/>
              <a:p>
                <a:endParaRPr lang="fr-FR"/>
              </a:p>
            </p:txBody>
          </p:sp>
          <p:grpSp>
            <p:nvGrpSpPr>
              <p:cNvPr id="9" name="Group 34"/>
              <p:cNvGrpSpPr>
                <a:grpSpLocks/>
              </p:cNvGrpSpPr>
              <p:nvPr/>
            </p:nvGrpSpPr>
            <p:grpSpPr bwMode="auto">
              <a:xfrm>
                <a:off x="2584" y="2660"/>
                <a:ext cx="1045" cy="617"/>
                <a:chOff x="2199" y="2597"/>
                <a:chExt cx="1045" cy="617"/>
              </a:xfrm>
            </p:grpSpPr>
            <p:sp>
              <p:nvSpPr>
                <p:cNvPr id="38942" name="Rectangle 30"/>
                <p:cNvSpPr>
                  <a:spLocks noChangeArrowheads="1"/>
                </p:cNvSpPr>
                <p:nvPr/>
              </p:nvSpPr>
              <p:spPr bwMode="auto">
                <a:xfrm>
                  <a:off x="2199" y="2750"/>
                  <a:ext cx="1045" cy="464"/>
                </a:xfrm>
                <a:prstGeom prst="rect">
                  <a:avLst/>
                </a:prstGeom>
                <a:solidFill>
                  <a:schemeClr val="tx2"/>
                </a:solidFill>
                <a:ln w="38100">
                  <a:solidFill>
                    <a:schemeClr val="tx1"/>
                  </a:solidFill>
                  <a:miter lim="800000"/>
                  <a:headEnd/>
                  <a:tailEnd/>
                </a:ln>
                <a:effectLst/>
              </p:spPr>
              <p:txBody>
                <a:bodyPr wrap="none" lIns="90487" tIns="44450" rIns="90487" bIns="44450">
                  <a:spAutoFit/>
                </a:bodyPr>
                <a:lstStyle/>
                <a:p>
                  <a:r>
                    <a:rPr lang="fr-CA" sz="2000" b="1">
                      <a:solidFill>
                        <a:srgbClr val="FFFF00"/>
                      </a:solidFill>
                      <a:effectLst>
                        <a:outerShdw blurRad="38100" dist="38100" dir="2700000" algn="tl">
                          <a:srgbClr val="000000"/>
                        </a:outerShdw>
                      </a:effectLst>
                    </a:rPr>
                    <a:t>Pénurie des</a:t>
                  </a:r>
                </a:p>
                <a:p>
                  <a:r>
                    <a:rPr lang="fr-CA" sz="2000" b="1">
                      <a:solidFill>
                        <a:srgbClr val="FFFF00"/>
                      </a:solidFill>
                      <a:effectLst>
                        <a:outerShdw blurRad="38100" dist="38100" dir="2700000" algn="tl">
                          <a:srgbClr val="000000"/>
                        </a:outerShdw>
                      </a:effectLst>
                    </a:rPr>
                    <a:t> logements</a:t>
                  </a:r>
                </a:p>
              </p:txBody>
            </p:sp>
            <p:sp>
              <p:nvSpPr>
                <p:cNvPr id="38943" name="Line 31"/>
                <p:cNvSpPr>
                  <a:spLocks noChangeShapeType="1"/>
                </p:cNvSpPr>
                <p:nvPr/>
              </p:nvSpPr>
              <p:spPr bwMode="auto">
                <a:xfrm flipV="1">
                  <a:off x="2501" y="2597"/>
                  <a:ext cx="87" cy="143"/>
                </a:xfrm>
                <a:prstGeom prst="line">
                  <a:avLst/>
                </a:prstGeom>
                <a:noFill/>
                <a:ln w="38100">
                  <a:solidFill>
                    <a:schemeClr val="tx1"/>
                  </a:solidFill>
                  <a:round/>
                  <a:headEnd/>
                  <a:tailEnd/>
                </a:ln>
                <a:effectLst/>
              </p:spPr>
              <p:txBody>
                <a:bodyPr wrap="none" anchor="ctr"/>
                <a:lstStyle/>
                <a:p>
                  <a:endParaRPr lang="fr-FR"/>
                </a:p>
              </p:txBody>
            </p:sp>
          </p:gr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outVertical)">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1187624" y="2348880"/>
            <a:ext cx="6229350" cy="4143375"/>
          </a:xfrm>
          <a:prstGeom prst="rect">
            <a:avLst/>
          </a:prstGeom>
          <a:noFill/>
          <a:ln w="9525">
            <a:noFill/>
            <a:miter lim="800000"/>
            <a:headEnd/>
            <a:tailEnd/>
          </a:ln>
        </p:spPr>
      </p:pic>
      <p:sp>
        <p:nvSpPr>
          <p:cNvPr id="2" name="Titre 1"/>
          <p:cNvSpPr>
            <a:spLocks noGrp="1"/>
          </p:cNvSpPr>
          <p:nvPr>
            <p:ph type="title"/>
          </p:nvPr>
        </p:nvSpPr>
        <p:spPr/>
        <p:txBody>
          <a:bodyPr/>
          <a:lstStyle/>
          <a:p>
            <a:r>
              <a:rPr lang="fr-FR" dirty="0" smtClean="0"/>
              <a:t>Exemple 2 </a:t>
            </a:r>
            <a:endParaRPr lang="fr-FR" dirty="0"/>
          </a:p>
        </p:txBody>
      </p:sp>
      <p:sp>
        <p:nvSpPr>
          <p:cNvPr id="4" name="Rectangle à coins arrondis 3"/>
          <p:cNvSpPr/>
          <p:nvPr/>
        </p:nvSpPr>
        <p:spPr>
          <a:xfrm>
            <a:off x="5292080" y="116632"/>
            <a:ext cx="2232248" cy="1224136"/>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fr-FR" sz="2400" dirty="0" smtClean="0"/>
              <a:t>Illustrer par l’analyse d’images</a:t>
            </a:r>
            <a:endParaRPr lang="fr-FR" sz="2400" dirty="0"/>
          </a:p>
        </p:txBody>
      </p:sp>
      <p:pic>
        <p:nvPicPr>
          <p:cNvPr id="6146" name="Picture 2"/>
          <p:cNvPicPr>
            <a:picLocks noChangeAspect="1" noChangeArrowheads="1"/>
          </p:cNvPicPr>
          <p:nvPr/>
        </p:nvPicPr>
        <p:blipFill>
          <a:blip r:embed="rId3" cstate="print"/>
          <a:srcRect/>
          <a:stretch>
            <a:fillRect/>
          </a:stretch>
        </p:blipFill>
        <p:spPr bwMode="auto">
          <a:xfrm>
            <a:off x="1763688" y="2204864"/>
            <a:ext cx="5112568" cy="422174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diamond(in)">
                                      <p:cBhvr>
                                        <p:cTn id="7" dur="2000"/>
                                        <p:tgtEl>
                                          <p:spTgt spid="6147"/>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diamond(in)">
                                      <p:cBhvr>
                                        <p:cTn id="11"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1907703" y="0"/>
            <a:ext cx="5760641" cy="2780928"/>
          </a:xfrm>
          <a:prstGeom prst="rect">
            <a:avLst/>
          </a:prstGeom>
          <a:noFill/>
          <a:ln w="9525">
            <a:noFill/>
            <a:miter lim="800000"/>
            <a:headEnd/>
            <a:tailEnd/>
          </a:ln>
        </p:spPr>
      </p:pic>
      <p:sp>
        <p:nvSpPr>
          <p:cNvPr id="5" name="Rectangle 4"/>
          <p:cNvSpPr/>
          <p:nvPr/>
        </p:nvSpPr>
        <p:spPr>
          <a:xfrm>
            <a:off x="3131840" y="1988840"/>
            <a:ext cx="3456384" cy="792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3200" dirty="0" smtClean="0"/>
              <a:t>« Les Tuche »</a:t>
            </a:r>
            <a:endParaRPr lang="fr-FR" sz="3200" dirty="0"/>
          </a:p>
        </p:txBody>
      </p:sp>
      <p:sp>
        <p:nvSpPr>
          <p:cNvPr id="6" name="Rectangle 5"/>
          <p:cNvSpPr/>
          <p:nvPr/>
        </p:nvSpPr>
        <p:spPr>
          <a:xfrm>
            <a:off x="2195736" y="2924944"/>
            <a:ext cx="5400600" cy="105273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400" dirty="0" smtClean="0"/>
              <a:t>Q1: Dans la Bande Annonce, repérez:</a:t>
            </a:r>
          </a:p>
          <a:p>
            <a:pPr algn="ctr">
              <a:buFontTx/>
              <a:buChar char="-"/>
            </a:pPr>
            <a:r>
              <a:rPr lang="fr-FR" sz="2400" dirty="0" smtClean="0"/>
              <a:t>2 </a:t>
            </a:r>
            <a:r>
              <a:rPr lang="fr-FR" sz="2400" b="1" dirty="0" smtClean="0">
                <a:solidFill>
                  <a:srgbClr val="FFFF00"/>
                </a:solidFill>
              </a:rPr>
              <a:t>normes</a:t>
            </a:r>
            <a:r>
              <a:rPr lang="fr-FR" sz="2400" dirty="0" smtClean="0"/>
              <a:t> des Tuche</a:t>
            </a:r>
          </a:p>
          <a:p>
            <a:pPr algn="ctr">
              <a:buFontTx/>
              <a:buChar char="-"/>
            </a:pPr>
            <a:r>
              <a:rPr lang="fr-FR" sz="2400" dirty="0" smtClean="0"/>
              <a:t> 2 </a:t>
            </a:r>
            <a:r>
              <a:rPr lang="fr-FR" sz="2400" b="1" dirty="0" smtClean="0">
                <a:solidFill>
                  <a:srgbClr val="FFFF00"/>
                </a:solidFill>
              </a:rPr>
              <a:t>valeurs</a:t>
            </a:r>
            <a:r>
              <a:rPr lang="fr-FR" sz="2400" dirty="0" smtClean="0"/>
              <a:t> de la famille Tuche</a:t>
            </a:r>
            <a:endParaRPr lang="fr-FR" sz="2400" dirty="0"/>
          </a:p>
        </p:txBody>
      </p:sp>
      <p:sp>
        <p:nvSpPr>
          <p:cNvPr id="7" name="Rectangle 6"/>
          <p:cNvSpPr/>
          <p:nvPr/>
        </p:nvSpPr>
        <p:spPr>
          <a:xfrm>
            <a:off x="2195736" y="4149080"/>
            <a:ext cx="5328592" cy="129614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400" dirty="0" smtClean="0"/>
              <a:t>Q 2: Repérez certaines caractéristiques:</a:t>
            </a:r>
          </a:p>
          <a:p>
            <a:pPr algn="ctr">
              <a:buFontTx/>
              <a:buChar char="-"/>
            </a:pPr>
            <a:r>
              <a:rPr lang="fr-FR" sz="2400" dirty="0"/>
              <a:t>d</a:t>
            </a:r>
            <a:r>
              <a:rPr lang="fr-FR" sz="2400" dirty="0" smtClean="0"/>
              <a:t>es </a:t>
            </a:r>
            <a:r>
              <a:rPr lang="fr-FR" sz="2400" b="1" dirty="0" smtClean="0">
                <a:solidFill>
                  <a:srgbClr val="FFFF00"/>
                </a:solidFill>
              </a:rPr>
              <a:t>rôles</a:t>
            </a:r>
            <a:r>
              <a:rPr lang="fr-FR" sz="2400" dirty="0" smtClean="0"/>
              <a:t> féminins (2)</a:t>
            </a:r>
          </a:p>
          <a:p>
            <a:pPr algn="ctr">
              <a:buFontTx/>
              <a:buChar char="-"/>
            </a:pPr>
            <a:r>
              <a:rPr lang="fr-FR" sz="2400" dirty="0" smtClean="0"/>
              <a:t> des </a:t>
            </a:r>
            <a:r>
              <a:rPr lang="fr-FR" sz="2400" b="1" dirty="0" smtClean="0">
                <a:solidFill>
                  <a:srgbClr val="FFFF00"/>
                </a:solidFill>
              </a:rPr>
              <a:t>rôles masculins </a:t>
            </a:r>
            <a:r>
              <a:rPr lang="fr-FR" sz="2400" dirty="0" smtClean="0">
                <a:solidFill>
                  <a:schemeClr val="bg1"/>
                </a:solidFill>
              </a:rPr>
              <a:t>(2)</a:t>
            </a:r>
            <a:endParaRPr lang="fr-FR" sz="2400" dirty="0">
              <a:solidFill>
                <a:schemeClr val="bg1"/>
              </a:solidFill>
            </a:endParaRPr>
          </a:p>
        </p:txBody>
      </p:sp>
      <p:sp>
        <p:nvSpPr>
          <p:cNvPr id="8" name="Rectangle 7"/>
          <p:cNvSpPr/>
          <p:nvPr/>
        </p:nvSpPr>
        <p:spPr>
          <a:xfrm>
            <a:off x="2123728" y="5561856"/>
            <a:ext cx="5400600" cy="129614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400" dirty="0" smtClean="0"/>
              <a:t>Q 3:Enoncez 2 problèmes que vont rencontrer les Tuche parce qu’ils n’ont pas été </a:t>
            </a:r>
            <a:r>
              <a:rPr lang="fr-FR" sz="2400" dirty="0" smtClean="0">
                <a:solidFill>
                  <a:srgbClr val="FFFF00"/>
                </a:solidFill>
              </a:rPr>
              <a:t>socialisés </a:t>
            </a:r>
            <a:r>
              <a:rPr lang="fr-FR" sz="2400" dirty="0" smtClean="0">
                <a:solidFill>
                  <a:schemeClr val="bg1"/>
                </a:solidFill>
              </a:rPr>
              <a:t>chez les « riches »</a:t>
            </a:r>
            <a:endParaRPr lang="fr-FR" sz="24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043608" y="2327969"/>
            <a:ext cx="7177417" cy="4530031"/>
          </a:xfrm>
          <a:prstGeom prst="rect">
            <a:avLst/>
          </a:prstGeom>
          <a:noFill/>
          <a:ln w="9525">
            <a:noFill/>
            <a:miter lim="800000"/>
            <a:headEnd/>
            <a:tailEnd/>
          </a:ln>
        </p:spPr>
      </p:pic>
      <p:sp>
        <p:nvSpPr>
          <p:cNvPr id="9" name="Rectangle 8"/>
          <p:cNvSpPr/>
          <p:nvPr/>
        </p:nvSpPr>
        <p:spPr>
          <a:xfrm>
            <a:off x="2699792" y="2492896"/>
            <a:ext cx="3960440"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Scène 1: le repas familial</a:t>
            </a:r>
            <a:endParaRPr lang="fr-FR" sz="2400" dirty="0"/>
          </a:p>
        </p:txBody>
      </p:sp>
      <p:sp>
        <p:nvSpPr>
          <p:cNvPr id="10" name="Rectangle 9"/>
          <p:cNvSpPr/>
          <p:nvPr/>
        </p:nvSpPr>
        <p:spPr>
          <a:xfrm>
            <a:off x="1115616" y="2420888"/>
            <a:ext cx="10801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t>Q1</a:t>
            </a:r>
            <a:endParaRPr lang="fr-FR" sz="2800" dirty="0"/>
          </a:p>
        </p:txBody>
      </p:sp>
      <p:sp>
        <p:nvSpPr>
          <p:cNvPr id="11" name="Rectangle 10"/>
          <p:cNvSpPr/>
          <p:nvPr/>
        </p:nvSpPr>
        <p:spPr>
          <a:xfrm>
            <a:off x="1043608" y="0"/>
            <a:ext cx="7848872" cy="213285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smtClean="0"/>
              <a:t>Démarche: </a:t>
            </a:r>
          </a:p>
          <a:p>
            <a:pPr algn="ctr"/>
            <a:r>
              <a:rPr lang="fr-FR" sz="2400" dirty="0" smtClean="0"/>
              <a:t>1/ </a:t>
            </a:r>
            <a:r>
              <a:rPr lang="fr-FR" sz="2400" dirty="0" smtClean="0"/>
              <a:t>on passe plusieurs fois la bande annonce =&gt; les élèves commencent à répondre aux questions</a:t>
            </a:r>
          </a:p>
          <a:p>
            <a:pPr algn="ctr"/>
            <a:r>
              <a:rPr lang="fr-FR" sz="2400" dirty="0" smtClean="0"/>
              <a:t>2/ On projette certaines images pour leur permettre de compléter leurs réponses</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strVal val="#ppt_w*0.70"/>
                                          </p:val>
                                        </p:tav>
                                        <p:tav tm="100000">
                                          <p:val>
                                            <p:strVal val="#ppt_w"/>
                                          </p:val>
                                        </p:tav>
                                      </p:tavLst>
                                    </p:anim>
                                    <p:anim calcmode="lin" valueType="num">
                                      <p:cBhvr>
                                        <p:cTn id="14" dur="1000" fill="hold"/>
                                        <p:tgtEl>
                                          <p:spTgt spid="2050"/>
                                        </p:tgtEl>
                                        <p:attrNameLst>
                                          <p:attrName>ppt_h</p:attrName>
                                        </p:attrNameLst>
                                      </p:cBhvr>
                                      <p:tavLst>
                                        <p:tav tm="0">
                                          <p:val>
                                            <p:strVal val="#ppt_h"/>
                                          </p:val>
                                        </p:tav>
                                        <p:tav tm="100000">
                                          <p:val>
                                            <p:strVal val="#ppt_h"/>
                                          </p:val>
                                        </p:tav>
                                      </p:tavLst>
                                    </p:anim>
                                    <p:animEffect transition="in" filter="fade">
                                      <p:cBhvr>
                                        <p:cTn id="15" dur="1000"/>
                                        <p:tgtEl>
                                          <p:spTgt spid="2050"/>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0.70"/>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SOMMAIRE</a:t>
            </a:r>
            <a:endParaRPr lang="fr-FR" dirty="0"/>
          </a:p>
        </p:txBody>
      </p:sp>
      <p:sp>
        <p:nvSpPr>
          <p:cNvPr id="3" name="Espace réservé du contenu 2"/>
          <p:cNvSpPr>
            <a:spLocks noGrp="1"/>
          </p:cNvSpPr>
          <p:nvPr>
            <p:ph idx="1"/>
          </p:nvPr>
        </p:nvSpPr>
        <p:spPr>
          <a:xfrm>
            <a:off x="1259632" y="1844824"/>
            <a:ext cx="7498080" cy="4800600"/>
          </a:xfrm>
        </p:spPr>
        <p:txBody>
          <a:bodyPr>
            <a:normAutofit fontScale="85000" lnSpcReduction="20000"/>
          </a:bodyPr>
          <a:lstStyle/>
          <a:p>
            <a:r>
              <a:rPr lang="fr-FR" dirty="0" smtClean="0"/>
              <a:t>9h 15 - 10h30: présentation globale </a:t>
            </a:r>
            <a:br>
              <a:rPr lang="fr-FR" dirty="0" smtClean="0"/>
            </a:br>
            <a:endParaRPr lang="fr-FR" dirty="0" smtClean="0"/>
          </a:p>
          <a:p>
            <a:r>
              <a:rPr lang="fr-FR" dirty="0" smtClean="0"/>
              <a:t>10h30 - 11h30: début des ateliers (mise en route)</a:t>
            </a:r>
            <a:br>
              <a:rPr lang="fr-FR" dirty="0" smtClean="0"/>
            </a:br>
            <a:endParaRPr lang="fr-FR" dirty="0" smtClean="0"/>
          </a:p>
          <a:p>
            <a:r>
              <a:rPr lang="fr-FR" dirty="0" smtClean="0"/>
              <a:t>11h45 - 13h30: pause déjeuner (convivialité)</a:t>
            </a:r>
            <a:br>
              <a:rPr lang="fr-FR" dirty="0" smtClean="0"/>
            </a:br>
            <a:endParaRPr lang="fr-FR" dirty="0" smtClean="0"/>
          </a:p>
          <a:p>
            <a:r>
              <a:rPr lang="fr-FR" dirty="0" smtClean="0"/>
              <a:t> 13h30 - 15h: ateliers (attention à ceux qui dorment sur le clavier)</a:t>
            </a:r>
            <a:br>
              <a:rPr lang="fr-FR" dirty="0" smtClean="0"/>
            </a:br>
            <a:endParaRPr lang="fr-FR" dirty="0" smtClean="0"/>
          </a:p>
          <a:p>
            <a:r>
              <a:rPr lang="fr-FR" dirty="0" smtClean="0"/>
              <a:t> 15h30 - 16h30: mise en commun, discussion (purée, c'est top ce qu'ils ont fait les autres, nous c'est nul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908720"/>
            <a:ext cx="9013113" cy="5688632"/>
          </a:xfrm>
          <a:prstGeom prst="rect">
            <a:avLst/>
          </a:prstGeom>
          <a:noFill/>
          <a:ln w="9525">
            <a:noFill/>
            <a:miter lim="800000"/>
            <a:headEnd/>
            <a:tailEnd/>
          </a:ln>
        </p:spPr>
      </p:pic>
      <p:sp>
        <p:nvSpPr>
          <p:cNvPr id="5" name="Rectangle 4"/>
          <p:cNvSpPr/>
          <p:nvPr/>
        </p:nvSpPr>
        <p:spPr>
          <a:xfrm>
            <a:off x="0" y="3573016"/>
            <a:ext cx="223224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FF00"/>
                </a:solidFill>
              </a:rPr>
              <a:t>Normes vestimentaires</a:t>
            </a:r>
            <a:r>
              <a:rPr lang="fr-FR" dirty="0" smtClean="0"/>
              <a:t>: garder la casquette à table</a:t>
            </a:r>
            <a:endParaRPr lang="fr-FR" dirty="0"/>
          </a:p>
        </p:txBody>
      </p:sp>
      <p:sp>
        <p:nvSpPr>
          <p:cNvPr id="6" name="Rectangle 5"/>
          <p:cNvSpPr/>
          <p:nvPr/>
        </p:nvSpPr>
        <p:spPr>
          <a:xfrm>
            <a:off x="4932040" y="1268760"/>
            <a:ext cx="302433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FF00"/>
                </a:solidFill>
              </a:rPr>
              <a:t>Valeurs</a:t>
            </a:r>
            <a:r>
              <a:rPr lang="fr-FR" dirty="0" smtClean="0"/>
              <a:t>: la famille, la convivialité</a:t>
            </a:r>
            <a:endParaRPr lang="fr-FR" dirty="0"/>
          </a:p>
        </p:txBody>
      </p:sp>
      <p:sp>
        <p:nvSpPr>
          <p:cNvPr id="7" name="Rectangle 6"/>
          <p:cNvSpPr/>
          <p:nvPr/>
        </p:nvSpPr>
        <p:spPr>
          <a:xfrm>
            <a:off x="5868144" y="5733256"/>
            <a:ext cx="288032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FF00"/>
                </a:solidFill>
              </a:rPr>
              <a:t>Normes alimentaires</a:t>
            </a:r>
            <a:r>
              <a:rPr lang="fr-FR" dirty="0" smtClean="0"/>
              <a:t>: frites, ketchup</a:t>
            </a:r>
            <a:endParaRPr lang="fr-FR" dirty="0"/>
          </a:p>
        </p:txBody>
      </p:sp>
      <p:sp>
        <p:nvSpPr>
          <p:cNvPr id="8" name="Rectangle 7"/>
          <p:cNvSpPr/>
          <p:nvPr/>
        </p:nvSpPr>
        <p:spPr>
          <a:xfrm>
            <a:off x="1043608" y="1340768"/>
            <a:ext cx="30963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FF00"/>
                </a:solidFill>
              </a:rPr>
              <a:t>Normes familiales</a:t>
            </a:r>
            <a:r>
              <a:rPr lang="fr-FR" dirty="0" smtClean="0"/>
              <a:t>: Regarder la télé en mangeant</a:t>
            </a:r>
            <a:endParaRPr lang="fr-FR" dirty="0"/>
          </a:p>
        </p:txBody>
      </p:sp>
      <p:sp>
        <p:nvSpPr>
          <p:cNvPr id="9" name="Rectangle 8"/>
          <p:cNvSpPr/>
          <p:nvPr/>
        </p:nvSpPr>
        <p:spPr>
          <a:xfrm>
            <a:off x="2555776" y="188640"/>
            <a:ext cx="3960440" cy="6206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smtClean="0"/>
              <a:t>Eléments de réponse</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strVal val="#ppt_w*0.70"/>
                                          </p:val>
                                        </p:tav>
                                        <p:tav tm="100000">
                                          <p:val>
                                            <p:strVal val="#ppt_w"/>
                                          </p:val>
                                        </p:tav>
                                      </p:tavLst>
                                    </p:anim>
                                    <p:anim calcmode="lin" valueType="num">
                                      <p:cBhvr>
                                        <p:cTn id="14" dur="1000" fill="hold"/>
                                        <p:tgtEl>
                                          <p:spTgt spid="2050"/>
                                        </p:tgtEl>
                                        <p:attrNameLst>
                                          <p:attrName>ppt_h</p:attrName>
                                        </p:attrNameLst>
                                      </p:cBhvr>
                                      <p:tavLst>
                                        <p:tav tm="0">
                                          <p:val>
                                            <p:strVal val="#ppt_h"/>
                                          </p:val>
                                        </p:tav>
                                        <p:tav tm="100000">
                                          <p:val>
                                            <p:strVal val="#ppt_h"/>
                                          </p:val>
                                        </p:tav>
                                      </p:tavLst>
                                    </p:anim>
                                    <p:animEffect transition="in" filter="fade">
                                      <p:cBhvr>
                                        <p:cTn id="15" dur="1000"/>
                                        <p:tgtEl>
                                          <p:spTgt spid="2050"/>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strVal val="#ppt_w*0.70"/>
                                          </p:val>
                                        </p:tav>
                                        <p:tav tm="100000">
                                          <p:val>
                                            <p:strVal val="#ppt_w"/>
                                          </p:val>
                                        </p:tav>
                                      </p:tavLst>
                                    </p:anim>
                                    <p:anim calcmode="lin" valueType="num">
                                      <p:cBhvr>
                                        <p:cTn id="32" dur="1000" fill="hold"/>
                                        <p:tgtEl>
                                          <p:spTgt spid="7"/>
                                        </p:tgtEl>
                                        <p:attrNameLst>
                                          <p:attrName>ppt_h</p:attrName>
                                        </p:attrNameLst>
                                      </p:cBhvr>
                                      <p:tavLst>
                                        <p:tav tm="0">
                                          <p:val>
                                            <p:strVal val="#ppt_h"/>
                                          </p:val>
                                        </p:tav>
                                        <p:tav tm="100000">
                                          <p:val>
                                            <p:strVal val="#ppt_h"/>
                                          </p:val>
                                        </p:tav>
                                      </p:tavLst>
                                    </p:anim>
                                    <p:animEffect transition="in" filter="fade">
                                      <p:cBhvr>
                                        <p:cTn id="33" dur="1000"/>
                                        <p:tgtEl>
                                          <p:spTgt spid="7"/>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strVal val="#ppt_w*0.70"/>
                                          </p:val>
                                        </p:tav>
                                        <p:tav tm="100000">
                                          <p:val>
                                            <p:strVal val="#ppt_w"/>
                                          </p:val>
                                        </p:tav>
                                      </p:tavLst>
                                    </p:anim>
                                    <p:anim calcmode="lin" valueType="num">
                                      <p:cBhvr>
                                        <p:cTn id="38" dur="1000" fill="hold"/>
                                        <p:tgtEl>
                                          <p:spTgt spid="6"/>
                                        </p:tgtEl>
                                        <p:attrNameLst>
                                          <p:attrName>ppt_h</p:attrName>
                                        </p:attrNameLst>
                                      </p:cBhvr>
                                      <p:tavLst>
                                        <p:tav tm="0">
                                          <p:val>
                                            <p:strVal val="#ppt_h"/>
                                          </p:val>
                                        </p:tav>
                                        <p:tav tm="100000">
                                          <p:val>
                                            <p:strVal val="#ppt_h"/>
                                          </p:val>
                                        </p:tav>
                                      </p:tavLst>
                                    </p:anim>
                                    <p:animEffect transition="in" filter="fade">
                                      <p:cBhvr>
                                        <p:cTn id="3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47664" y="0"/>
            <a:ext cx="6910536" cy="4005063"/>
          </a:xfrm>
        </p:spPr>
        <p:txBody>
          <a:bodyPr>
            <a:normAutofit/>
          </a:bodyPr>
          <a:lstStyle/>
          <a:p>
            <a:r>
              <a:rPr lang="fr-FR" dirty="0" smtClean="0"/>
              <a:t>C’est l’histoire de Josette et Régis Jiconêrien…Ils ont peu d’argent mais des idées…euh comment dire… enfin voyez par vous-même</a:t>
            </a:r>
            <a:endParaRPr lang="fr-FR" dirty="0"/>
          </a:p>
        </p:txBody>
      </p:sp>
      <p:sp>
        <p:nvSpPr>
          <p:cNvPr id="3" name="Sous-titre 2"/>
          <p:cNvSpPr>
            <a:spLocks noGrp="1"/>
          </p:cNvSpPr>
          <p:nvPr>
            <p:ph type="subTitle" idx="1"/>
          </p:nvPr>
        </p:nvSpPr>
        <p:spPr>
          <a:xfrm>
            <a:off x="1331640" y="4653136"/>
            <a:ext cx="7406640" cy="1752600"/>
          </a:xfrm>
        </p:spPr>
        <p:txBody>
          <a:bodyPr/>
          <a:lstStyle/>
          <a:p>
            <a:r>
              <a:rPr lang="fr-FR" dirty="0" smtClean="0"/>
              <a:t>Qu’est-ce qui ne va pas dans cette image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63688" y="188640"/>
            <a:ext cx="6923112" cy="5937523"/>
          </a:xfrm>
        </p:spPr>
        <p:txBody>
          <a:bodyPr/>
          <a:lstStyle/>
          <a:p>
            <a:r>
              <a:rPr lang="fr-FR" dirty="0" smtClean="0"/>
              <a:t>  Temps requis: Environ 5 mn par photo</a:t>
            </a:r>
            <a:br>
              <a:rPr lang="fr-FR" dirty="0" smtClean="0"/>
            </a:br>
            <a:r>
              <a:rPr lang="fr-FR" dirty="0" smtClean="0"/>
              <a:t/>
            </a:r>
            <a:br>
              <a:rPr lang="fr-FR" dirty="0" smtClean="0"/>
            </a:br>
            <a:r>
              <a:rPr lang="fr-FR" dirty="0" smtClean="0"/>
              <a:t> Voici une série de photos représentant des scènes que nous ne voyons jamais dans le monde réel . </a:t>
            </a:r>
          </a:p>
          <a:p>
            <a:pPr>
              <a:buNone/>
            </a:pPr>
            <a:r>
              <a:rPr lang="fr-FR" dirty="0"/>
              <a:t> </a:t>
            </a:r>
            <a:r>
              <a:rPr lang="fr-FR" dirty="0" smtClean="0"/>
              <a:t>   A vous de répondre pourquoi ?</a:t>
            </a:r>
          </a:p>
          <a:p>
            <a:pPr>
              <a:buNone/>
            </a:pPr>
            <a:endParaRPr lang="fr-FR" dirty="0"/>
          </a:p>
          <a:p>
            <a:pPr>
              <a:buNone/>
            </a:pPr>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3648" y="4365104"/>
            <a:ext cx="6120680" cy="2492896"/>
          </a:xfrm>
        </p:spPr>
        <p:txBody>
          <a:bodyPr>
            <a:normAutofit/>
          </a:bodyPr>
          <a:lstStyle/>
          <a:p>
            <a:r>
              <a:rPr lang="fr-FR" sz="2400" b="1" u="sng" dirty="0" smtClean="0">
                <a:solidFill>
                  <a:srgbClr val="FF0000"/>
                </a:solidFill>
              </a:rPr>
              <a:t>Concept : bien public </a:t>
            </a:r>
            <a:r>
              <a:rPr lang="fr-FR" sz="2400" dirty="0" smtClean="0"/>
              <a:t>. </a:t>
            </a:r>
          </a:p>
          <a:p>
            <a:pPr>
              <a:buNone/>
            </a:pPr>
            <a:r>
              <a:rPr lang="fr-FR" sz="2400" dirty="0"/>
              <a:t> </a:t>
            </a:r>
            <a:r>
              <a:rPr lang="fr-FR" sz="2400" dirty="0" smtClean="0"/>
              <a:t>    Les couchers de soleil sont un bien public:  non –exclusion + non rivalité. Ceux qui ne payent pas ne peuvent pas être empêchés de les apprécier. </a:t>
            </a:r>
          </a:p>
          <a:p>
            <a:pPr>
              <a:buNone/>
            </a:pPr>
            <a:r>
              <a:rPr lang="fr-FR" sz="2400" dirty="0"/>
              <a:t> </a:t>
            </a:r>
            <a:r>
              <a:rPr lang="fr-FR" sz="2400" dirty="0" smtClean="0"/>
              <a:t>    Impossible de produire ce type de richesse</a:t>
            </a:r>
            <a:endParaRPr lang="fr-FR" sz="2400" dirty="0"/>
          </a:p>
        </p:txBody>
      </p:sp>
      <p:sp>
        <p:nvSpPr>
          <p:cNvPr id="5" name="Rectangle 4"/>
          <p:cNvSpPr/>
          <p:nvPr/>
        </p:nvSpPr>
        <p:spPr>
          <a:xfrm>
            <a:off x="1547664" y="0"/>
            <a:ext cx="5976664" cy="1124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smtClean="0"/>
              <a:t>Josette et Régis Jiconêrien crée un nouveau service sur la plage (histoire de mettre un peu de beurre dans les épinards…)</a:t>
            </a:r>
            <a:endParaRPr lang="fr-FR" sz="2400" dirty="0"/>
          </a:p>
        </p:txBody>
      </p:sp>
      <p:pic>
        <p:nvPicPr>
          <p:cNvPr id="1027" name="Picture 3"/>
          <p:cNvPicPr>
            <a:picLocks noChangeAspect="1" noChangeArrowheads="1"/>
          </p:cNvPicPr>
          <p:nvPr/>
        </p:nvPicPr>
        <p:blipFill>
          <a:blip r:embed="rId2" cstate="print"/>
          <a:srcRect/>
          <a:stretch>
            <a:fillRect/>
          </a:stretch>
        </p:blipFill>
        <p:spPr bwMode="auto">
          <a:xfrm>
            <a:off x="1763688" y="1196752"/>
            <a:ext cx="5381625" cy="3133725"/>
          </a:xfrm>
          <a:prstGeom prst="rect">
            <a:avLst/>
          </a:prstGeom>
          <a:noFill/>
          <a:ln w="9525">
            <a:noFill/>
            <a:miter lim="800000"/>
            <a:headEnd/>
            <a:tailEnd/>
          </a:ln>
        </p:spPr>
      </p:pic>
      <p:sp>
        <p:nvSpPr>
          <p:cNvPr id="8" name="Rectangle 7"/>
          <p:cNvSpPr/>
          <p:nvPr/>
        </p:nvSpPr>
        <p:spPr>
          <a:xfrm>
            <a:off x="1475656" y="4437112"/>
            <a:ext cx="5832648" cy="24208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REPONSE</a:t>
            </a:r>
            <a:endParaRPr lang="fr-FR"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after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87624" y="3789040"/>
            <a:ext cx="7128792" cy="3068960"/>
          </a:xfrm>
        </p:spPr>
        <p:txBody>
          <a:bodyPr>
            <a:normAutofit fontScale="77500" lnSpcReduction="20000"/>
          </a:bodyPr>
          <a:lstStyle/>
          <a:p>
            <a:r>
              <a:rPr lang="fr-FR" b="1" u="sng" dirty="0" smtClean="0">
                <a:solidFill>
                  <a:srgbClr val="FF0000"/>
                </a:solidFill>
              </a:rPr>
              <a:t>Concept: coût d’opportunité</a:t>
            </a:r>
          </a:p>
          <a:p>
            <a:pPr>
              <a:buNone/>
            </a:pPr>
            <a:r>
              <a:rPr lang="fr-FR" dirty="0"/>
              <a:t> </a:t>
            </a:r>
            <a:r>
              <a:rPr lang="fr-FR" dirty="0" smtClean="0"/>
              <a:t>   Les maisons sur cette côte ont l’air très coûteuses. Le prix du m2 doit être très élevé. On en déduit que le coût d’opportunité de la cabane en tôle doit être lui-aussi très élevé. S’il la vendait, son propriétaire pourrait assurément en tirer un très bon prix et acheter une jolie maison dans un quartier moins huppé. Pourquoi hésiter ??????</a:t>
            </a:r>
            <a:endParaRPr lang="fr-FR" dirty="0"/>
          </a:p>
        </p:txBody>
      </p:sp>
      <p:pic>
        <p:nvPicPr>
          <p:cNvPr id="2050" name="Picture 2"/>
          <p:cNvPicPr>
            <a:picLocks noChangeAspect="1" noChangeArrowheads="1"/>
          </p:cNvPicPr>
          <p:nvPr/>
        </p:nvPicPr>
        <p:blipFill>
          <a:blip r:embed="rId2" cstate="print"/>
          <a:srcRect/>
          <a:stretch>
            <a:fillRect/>
          </a:stretch>
        </p:blipFill>
        <p:spPr bwMode="auto">
          <a:xfrm>
            <a:off x="1547664" y="0"/>
            <a:ext cx="5904656" cy="3717032"/>
          </a:xfrm>
          <a:prstGeom prst="rect">
            <a:avLst/>
          </a:prstGeom>
          <a:noFill/>
          <a:ln w="9525">
            <a:noFill/>
            <a:miter lim="800000"/>
            <a:headEnd/>
            <a:tailEnd/>
          </a:ln>
        </p:spPr>
      </p:pic>
      <p:sp>
        <p:nvSpPr>
          <p:cNvPr id="5" name="Rectangle 4"/>
          <p:cNvSpPr/>
          <p:nvPr/>
        </p:nvSpPr>
        <p:spPr>
          <a:xfrm>
            <a:off x="1547664" y="0"/>
            <a:ext cx="5976664" cy="1124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smtClean="0"/>
              <a:t>Josette et Régis Jiconêrien hésitent à revendre leur maison</a:t>
            </a:r>
            <a:endParaRPr lang="fr-FR" sz="2400" dirty="0"/>
          </a:p>
        </p:txBody>
      </p:sp>
      <p:cxnSp>
        <p:nvCxnSpPr>
          <p:cNvPr id="7" name="Connecteur droit avec flèche 6"/>
          <p:cNvCxnSpPr/>
          <p:nvPr/>
        </p:nvCxnSpPr>
        <p:spPr>
          <a:xfrm>
            <a:off x="2915816" y="1196752"/>
            <a:ext cx="0" cy="1512168"/>
          </a:xfrm>
          <a:prstGeom prst="straightConnector1">
            <a:avLst/>
          </a:prstGeom>
          <a:ln w="76200">
            <a:tailEnd type="arrow"/>
          </a:ln>
        </p:spPr>
        <p:style>
          <a:lnRef idx="1">
            <a:schemeClr val="dk1"/>
          </a:lnRef>
          <a:fillRef idx="0">
            <a:schemeClr val="dk1"/>
          </a:fillRef>
          <a:effectRef idx="0">
            <a:schemeClr val="dk1"/>
          </a:effectRef>
          <a:fontRef idx="minor">
            <a:schemeClr val="tx1"/>
          </a:fontRef>
        </p:style>
      </p:cxnSp>
      <p:sp>
        <p:nvSpPr>
          <p:cNvPr id="8" name="Rectangle 7"/>
          <p:cNvSpPr/>
          <p:nvPr/>
        </p:nvSpPr>
        <p:spPr>
          <a:xfrm>
            <a:off x="1475656" y="3861048"/>
            <a:ext cx="6840760" cy="29969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576" y="3645024"/>
            <a:ext cx="6923112" cy="3212976"/>
          </a:xfrm>
        </p:spPr>
        <p:txBody>
          <a:bodyPr>
            <a:normAutofit fontScale="77500" lnSpcReduction="20000"/>
          </a:bodyPr>
          <a:lstStyle/>
          <a:p>
            <a:r>
              <a:rPr lang="fr-FR" b="1" u="sng" dirty="0" smtClean="0">
                <a:solidFill>
                  <a:srgbClr val="FF0000"/>
                </a:solidFill>
              </a:rPr>
              <a:t>Concept : économies d'échelle </a:t>
            </a:r>
          </a:p>
          <a:p>
            <a:pPr>
              <a:buNone/>
            </a:pPr>
            <a:r>
              <a:rPr lang="fr-FR" dirty="0" smtClean="0"/>
              <a:t>     Il est difficile d'imaginer que cette entreprise réalise des bénéfices. </a:t>
            </a:r>
          </a:p>
          <a:p>
            <a:pPr>
              <a:buNone/>
            </a:pPr>
            <a:r>
              <a:rPr lang="fr-FR" dirty="0" smtClean="0"/>
              <a:t>     Les coûts fixes sont certes minimes (la camionnette) mais les coûts variables sont très élevés. </a:t>
            </a:r>
            <a:endParaRPr lang="fr-FR" dirty="0"/>
          </a:p>
          <a:p>
            <a:pPr>
              <a:buNone/>
            </a:pPr>
            <a:r>
              <a:rPr lang="fr-FR" dirty="0" smtClean="0"/>
              <a:t>=&gt; Cette entreprise ne pourraient pas rivaliser avec des groupes, qui peuvent amortir leurs coûts grâce aux énormes volume de colis</a:t>
            </a:r>
            <a:endParaRPr lang="fr-FR" dirty="0"/>
          </a:p>
        </p:txBody>
      </p:sp>
      <p:pic>
        <p:nvPicPr>
          <p:cNvPr id="3074" name="Picture 2"/>
          <p:cNvPicPr>
            <a:picLocks noChangeAspect="1" noChangeArrowheads="1"/>
          </p:cNvPicPr>
          <p:nvPr/>
        </p:nvPicPr>
        <p:blipFill>
          <a:blip r:embed="rId2" cstate="print"/>
          <a:srcRect/>
          <a:stretch>
            <a:fillRect/>
          </a:stretch>
        </p:blipFill>
        <p:spPr bwMode="auto">
          <a:xfrm>
            <a:off x="1403648" y="908720"/>
            <a:ext cx="5484529" cy="2564904"/>
          </a:xfrm>
          <a:prstGeom prst="rect">
            <a:avLst/>
          </a:prstGeom>
          <a:noFill/>
          <a:ln w="9525">
            <a:noFill/>
            <a:miter lim="800000"/>
            <a:headEnd/>
            <a:tailEnd/>
          </a:ln>
        </p:spPr>
      </p:pic>
      <p:sp>
        <p:nvSpPr>
          <p:cNvPr id="6" name="Rectangle 5"/>
          <p:cNvSpPr/>
          <p:nvPr/>
        </p:nvSpPr>
        <p:spPr>
          <a:xfrm>
            <a:off x="3491880" y="1340768"/>
            <a:ext cx="2952328" cy="158417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dirty="0" smtClean="0"/>
              <a:t>Baltringue Corporation</a:t>
            </a:r>
          </a:p>
          <a:p>
            <a:pPr algn="ctr"/>
            <a:r>
              <a:rPr lang="fr-FR" dirty="0" smtClean="0"/>
              <a:t>SERVICES DE COLIS</a:t>
            </a:r>
          </a:p>
          <a:p>
            <a:pPr algn="ctr"/>
            <a:r>
              <a:rPr lang="fr-FR" dirty="0" smtClean="0"/>
              <a:t>Nous livrons le lendemain n’importe où en France</a:t>
            </a:r>
          </a:p>
          <a:p>
            <a:pPr algn="ctr"/>
            <a:endParaRPr lang="fr-FR" dirty="0"/>
          </a:p>
        </p:txBody>
      </p:sp>
      <p:sp>
        <p:nvSpPr>
          <p:cNvPr id="7" name="Rectangle 6"/>
          <p:cNvSpPr/>
          <p:nvPr/>
        </p:nvSpPr>
        <p:spPr>
          <a:xfrm>
            <a:off x="2051720" y="0"/>
            <a:ext cx="5472608" cy="1124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t>Josette et Régis Jiconêrien créent une PME de livraison de colis pour rivaliser avec des groupes</a:t>
            </a:r>
            <a:endParaRPr lang="fr-FR" dirty="0"/>
          </a:p>
        </p:txBody>
      </p:sp>
      <p:sp>
        <p:nvSpPr>
          <p:cNvPr id="8" name="Rectangle 7"/>
          <p:cNvSpPr/>
          <p:nvPr/>
        </p:nvSpPr>
        <p:spPr>
          <a:xfrm>
            <a:off x="1115616" y="3717032"/>
            <a:ext cx="6480720" cy="31409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ppt_x"/>
                                          </p:val>
                                        </p:tav>
                                      </p:tavLst>
                                    </p:anim>
                                    <p:anim calcmode="lin" valueType="num">
                                      <p:cBhvr additive="base">
                                        <p:cTn id="7" dur="500"/>
                                        <p:tgtEl>
                                          <p:spTgt spid="8"/>
                                        </p:tgtEl>
                                        <p:attrNameLst>
                                          <p:attrName>ppt_y</p:attrName>
                                        </p:attrNameLst>
                                      </p:cBhvr>
                                      <p:tavLst>
                                        <p:tav tm="0">
                                          <p:val>
                                            <p:strVal val="ppt_y"/>
                                          </p:val>
                                        </p:tav>
                                        <p:tav tm="100000">
                                          <p:val>
                                            <p:strVal val="1+ppt_h/2"/>
                                          </p:val>
                                        </p:tav>
                                      </p:tavLst>
                                    </p:anim>
                                    <p:set>
                                      <p:cBhvr>
                                        <p:cTn id="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5616" y="4365104"/>
            <a:ext cx="7571184" cy="2492896"/>
          </a:xfrm>
        </p:spPr>
        <p:txBody>
          <a:bodyPr>
            <a:normAutofit fontScale="70000" lnSpcReduction="20000"/>
          </a:bodyPr>
          <a:lstStyle/>
          <a:p>
            <a:r>
              <a:rPr lang="fr-FR" dirty="0" smtClean="0"/>
              <a:t> </a:t>
            </a:r>
            <a:r>
              <a:rPr lang="fr-FR" b="1" u="sng" dirty="0" smtClean="0">
                <a:solidFill>
                  <a:srgbClr val="FF0000"/>
                </a:solidFill>
              </a:rPr>
              <a:t>Concepts : Incitations, sélection adverse et aléa moral </a:t>
            </a:r>
            <a:r>
              <a:rPr lang="fr-FR" dirty="0" smtClean="0"/>
              <a:t>.</a:t>
            </a:r>
          </a:p>
          <a:p>
            <a:pPr>
              <a:buNone/>
            </a:pPr>
            <a:r>
              <a:rPr lang="fr-FR" dirty="0"/>
              <a:t> </a:t>
            </a:r>
            <a:r>
              <a:rPr lang="fr-FR" dirty="0" smtClean="0"/>
              <a:t>     La sélection adverse suggère que ceux qui roulent vite vont souscrire à cette assurance, tandis que l'aléa moral suggère ils sont peu incités à ralentir une fois qu'ils sont assurés .</a:t>
            </a:r>
          </a:p>
          <a:p>
            <a:pPr>
              <a:buNone/>
            </a:pPr>
            <a:r>
              <a:rPr lang="fr-FR" dirty="0"/>
              <a:t> </a:t>
            </a:r>
            <a:r>
              <a:rPr lang="fr-FR" dirty="0" smtClean="0"/>
              <a:t>   =&gt; la compagnie d'assurance aurait à payer un grand nombre de contraventions et serait vite ruinée . </a:t>
            </a:r>
            <a:endParaRPr lang="fr-FR" dirty="0"/>
          </a:p>
        </p:txBody>
      </p:sp>
      <p:pic>
        <p:nvPicPr>
          <p:cNvPr id="6148" name="Picture 4"/>
          <p:cNvPicPr>
            <a:picLocks noChangeAspect="1" noChangeArrowheads="1"/>
          </p:cNvPicPr>
          <p:nvPr/>
        </p:nvPicPr>
        <p:blipFill>
          <a:blip r:embed="rId2" cstate="print"/>
          <a:srcRect/>
          <a:stretch>
            <a:fillRect/>
          </a:stretch>
        </p:blipFill>
        <p:spPr bwMode="auto">
          <a:xfrm>
            <a:off x="1187624" y="0"/>
            <a:ext cx="7056784" cy="4149080"/>
          </a:xfrm>
          <a:prstGeom prst="rect">
            <a:avLst/>
          </a:prstGeom>
          <a:noFill/>
          <a:ln w="9525">
            <a:noFill/>
            <a:miter lim="800000"/>
            <a:headEnd/>
            <a:tailEnd/>
          </a:ln>
        </p:spPr>
      </p:pic>
      <p:sp>
        <p:nvSpPr>
          <p:cNvPr id="7" name="Rectangle 6"/>
          <p:cNvSpPr/>
          <p:nvPr/>
        </p:nvSpPr>
        <p:spPr>
          <a:xfrm>
            <a:off x="1979712" y="1268760"/>
            <a:ext cx="5112568" cy="151216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3200" b="1" dirty="0" smtClean="0">
                <a:solidFill>
                  <a:srgbClr val="FFFF00"/>
                </a:solidFill>
              </a:rPr>
              <a:t>Assurance Tacoh</a:t>
            </a:r>
          </a:p>
          <a:p>
            <a:pPr algn="ctr"/>
            <a:r>
              <a:rPr lang="fr-FR" dirty="0" smtClean="0"/>
              <a:t>Premier mois GRATUIT</a:t>
            </a:r>
          </a:p>
          <a:p>
            <a:pPr algn="ctr"/>
            <a:r>
              <a:rPr lang="fr-FR" dirty="0" smtClean="0"/>
              <a:t>Nous payons TOUTES vos amendes pour excès de vitesse</a:t>
            </a:r>
          </a:p>
          <a:p>
            <a:pPr algn="ctr"/>
            <a:r>
              <a:rPr lang="fr-FR" dirty="0" smtClean="0"/>
              <a:t>Tel: 01/999/56/257/18</a:t>
            </a:r>
            <a:endParaRPr lang="fr-FR" dirty="0"/>
          </a:p>
        </p:txBody>
      </p:sp>
      <p:sp>
        <p:nvSpPr>
          <p:cNvPr id="8" name="Rectangle 7"/>
          <p:cNvSpPr/>
          <p:nvPr/>
        </p:nvSpPr>
        <p:spPr>
          <a:xfrm>
            <a:off x="1691680" y="0"/>
            <a:ext cx="6048672" cy="7647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t>Régis a vu ce panneau sur la route, il se dépêche de noter le numéro de téléphone…</a:t>
            </a:r>
            <a:endParaRPr lang="fr-FR" dirty="0"/>
          </a:p>
        </p:txBody>
      </p:sp>
      <p:sp>
        <p:nvSpPr>
          <p:cNvPr id="9" name="Rectangle 8"/>
          <p:cNvSpPr/>
          <p:nvPr/>
        </p:nvSpPr>
        <p:spPr>
          <a:xfrm>
            <a:off x="1475656" y="4293096"/>
            <a:ext cx="7056784" cy="256490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ppt_x"/>
                                          </p:val>
                                        </p:tav>
                                      </p:tavLst>
                                    </p:anim>
                                    <p:anim calcmode="lin" valueType="num">
                                      <p:cBhvr additive="base">
                                        <p:cTn id="7" dur="500"/>
                                        <p:tgtEl>
                                          <p:spTgt spid="9"/>
                                        </p:tgtEl>
                                        <p:attrNameLst>
                                          <p:attrName>ppt_y</p:attrName>
                                        </p:attrNameLst>
                                      </p:cBhvr>
                                      <p:tavLst>
                                        <p:tav tm="0">
                                          <p:val>
                                            <p:strVal val="ppt_y"/>
                                          </p:val>
                                        </p:tav>
                                        <p:tav tm="100000">
                                          <p:val>
                                            <p:strVal val="1+ppt_h/2"/>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35696" y="4005064"/>
            <a:ext cx="4824536" cy="2852936"/>
          </a:xfrm>
        </p:spPr>
        <p:txBody>
          <a:bodyPr/>
          <a:lstStyle/>
          <a:p>
            <a:pPr>
              <a:buNone/>
            </a:pPr>
            <a:r>
              <a:rPr lang="fr-FR" dirty="0" smtClean="0"/>
              <a:t>Seconde: la consommation (les déterminants)</a:t>
            </a:r>
            <a:endParaRPr lang="fr-FR" dirty="0"/>
          </a:p>
        </p:txBody>
      </p:sp>
      <p:pic>
        <p:nvPicPr>
          <p:cNvPr id="1026" name="Picture 2"/>
          <p:cNvPicPr>
            <a:picLocks noChangeAspect="1" noChangeArrowheads="1"/>
          </p:cNvPicPr>
          <p:nvPr/>
        </p:nvPicPr>
        <p:blipFill>
          <a:blip r:embed="rId2" cstate="print"/>
          <a:srcRect/>
          <a:stretch>
            <a:fillRect/>
          </a:stretch>
        </p:blipFill>
        <p:spPr bwMode="auto">
          <a:xfrm>
            <a:off x="2555776" y="0"/>
            <a:ext cx="3443289" cy="3885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1619672" y="188640"/>
            <a:ext cx="5616624" cy="5937523"/>
          </a:xfrm>
        </p:spPr>
        <p:txBody>
          <a:bodyPr>
            <a:normAutofit/>
          </a:bodyPr>
          <a:lstStyle/>
          <a:p>
            <a:r>
              <a:rPr lang="fr-FR" dirty="0" smtClean="0"/>
              <a:t>Voici un jeu: vous devez deviner de quel pays est la famille à travers sa consommation alimentaire</a:t>
            </a:r>
          </a:p>
          <a:p>
            <a:r>
              <a:rPr lang="fr-FR" dirty="0" smtClean="0"/>
              <a:t>Observer attentivement tous les aliments: </a:t>
            </a:r>
            <a:r>
              <a:rPr lang="fr-FR" dirty="0" smtClean="0">
                <a:solidFill>
                  <a:srgbClr val="FF0000"/>
                </a:solidFill>
              </a:rPr>
              <a:t>la quantité </a:t>
            </a:r>
            <a:r>
              <a:rPr lang="fr-FR" dirty="0" smtClean="0"/>
              <a:t>/ </a:t>
            </a:r>
            <a:r>
              <a:rPr lang="fr-FR" dirty="0" smtClean="0">
                <a:solidFill>
                  <a:srgbClr val="FF0000"/>
                </a:solidFill>
              </a:rPr>
              <a:t>diversité</a:t>
            </a:r>
          </a:p>
          <a:p>
            <a:r>
              <a:rPr lang="fr-FR" dirty="0" smtClean="0"/>
              <a:t>Les flèches rouges = indices</a:t>
            </a:r>
          </a:p>
          <a:p>
            <a:r>
              <a:rPr lang="fr-FR" dirty="0" smtClean="0"/>
              <a:t>Au début, c’est facile…après…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187624" y="1"/>
            <a:ext cx="7561263"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99028" y="0"/>
            <a:ext cx="9050837" cy="6858000"/>
          </a:xfrm>
          <a:prstGeom prst="rect">
            <a:avLst/>
          </a:prstGeom>
          <a:noFill/>
          <a:ln w="9525">
            <a:noFill/>
            <a:miter lim="800000"/>
            <a:headEnd/>
            <a:tailEnd/>
          </a:ln>
        </p:spPr>
      </p:pic>
      <p:sp>
        <p:nvSpPr>
          <p:cNvPr id="6" name="Rectangle 5"/>
          <p:cNvSpPr/>
          <p:nvPr/>
        </p:nvSpPr>
        <p:spPr>
          <a:xfrm>
            <a:off x="3707904" y="1916832"/>
            <a:ext cx="3168352"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79512" y="1916832"/>
            <a:ext cx="3168352" cy="15121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79512" y="3789040"/>
            <a:ext cx="3168352"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79512" y="4941168"/>
            <a:ext cx="3168352"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3707904" y="3861048"/>
            <a:ext cx="3168352"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563888" y="4941168"/>
            <a:ext cx="3312368"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7308304" y="1916832"/>
            <a:ext cx="1584176"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7308304" y="3789040"/>
            <a:ext cx="1584176" cy="7200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7380312" y="4941168"/>
            <a:ext cx="1584176"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ppt_x"/>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par>
                                <p:cTn id="15" presetID="2" presetClass="exit" presetSubtype="4" fill="hold" grpId="0" nodeType="with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cTn>
                              </p:par>
                              <p:par>
                                <p:cTn id="19" presetID="2" presetClass="exit" presetSubtype="4" fill="hold" grpId="0" nodeType="withEffect">
                                  <p:stCondLst>
                                    <p:cond delay="0"/>
                                  </p:stCondLst>
                                  <p:childTnLst>
                                    <p:anim calcmode="lin" valueType="num">
                                      <p:cBhvr additive="base">
                                        <p:cTn id="20" dur="500"/>
                                        <p:tgtEl>
                                          <p:spTgt spid="12"/>
                                        </p:tgtEl>
                                        <p:attrNameLst>
                                          <p:attrName>ppt_x</p:attrName>
                                        </p:attrNameLst>
                                      </p:cBhvr>
                                      <p:tavLst>
                                        <p:tav tm="0">
                                          <p:val>
                                            <p:strVal val="ppt_x"/>
                                          </p:val>
                                        </p:tav>
                                        <p:tav tm="100000">
                                          <p:val>
                                            <p:strVal val="ppt_x"/>
                                          </p:val>
                                        </p:tav>
                                      </p:tavLst>
                                    </p:anim>
                                    <p:anim calcmode="lin" valueType="num">
                                      <p:cBhvr additive="base">
                                        <p:cTn id="21" dur="500"/>
                                        <p:tgtEl>
                                          <p:spTgt spid="12"/>
                                        </p:tgtEl>
                                        <p:attrNameLst>
                                          <p:attrName>ppt_y</p:attrName>
                                        </p:attrNameLst>
                                      </p:cBhvr>
                                      <p:tavLst>
                                        <p:tav tm="0">
                                          <p:val>
                                            <p:strVal val="ppt_y"/>
                                          </p:val>
                                        </p:tav>
                                        <p:tav tm="100000">
                                          <p:val>
                                            <p:strVal val="1+ppt_h/2"/>
                                          </p:val>
                                        </p:tav>
                                      </p:tavLst>
                                    </p:anim>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500"/>
                                        <p:tgtEl>
                                          <p:spTgt spid="8"/>
                                        </p:tgtEl>
                                        <p:attrNameLst>
                                          <p:attrName>ppt_x</p:attrName>
                                        </p:attrNameLst>
                                      </p:cBhvr>
                                      <p:tavLst>
                                        <p:tav tm="0">
                                          <p:val>
                                            <p:strVal val="ppt_x"/>
                                          </p:val>
                                        </p:tav>
                                        <p:tav tm="100000">
                                          <p:val>
                                            <p:strVal val="ppt_x"/>
                                          </p:val>
                                        </p:tav>
                                      </p:tavLst>
                                    </p:anim>
                                    <p:anim calcmode="lin" valueType="num">
                                      <p:cBhvr additive="base">
                                        <p:cTn id="27" dur="500"/>
                                        <p:tgtEl>
                                          <p:spTgt spid="8"/>
                                        </p:tgtEl>
                                        <p:attrNameLst>
                                          <p:attrName>ppt_y</p:attrName>
                                        </p:attrNameLst>
                                      </p:cBhvr>
                                      <p:tavLst>
                                        <p:tav tm="0">
                                          <p:val>
                                            <p:strVal val="ppt_y"/>
                                          </p:val>
                                        </p:tav>
                                        <p:tav tm="100000">
                                          <p:val>
                                            <p:strVal val="1+ppt_h/2"/>
                                          </p:val>
                                        </p:tav>
                                      </p:tavLst>
                                    </p:anim>
                                    <p:set>
                                      <p:cBhvr>
                                        <p:cTn id="28" dur="1" fill="hold">
                                          <p:stCondLst>
                                            <p:cond delay="499"/>
                                          </p:stCondLst>
                                        </p:cTn>
                                        <p:tgtEl>
                                          <p:spTgt spid="8"/>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10"/>
                                        </p:tgtEl>
                                        <p:attrNameLst>
                                          <p:attrName>ppt_x</p:attrName>
                                        </p:attrNameLst>
                                      </p:cBhvr>
                                      <p:tavLst>
                                        <p:tav tm="0">
                                          <p:val>
                                            <p:strVal val="ppt_x"/>
                                          </p:val>
                                        </p:tav>
                                        <p:tav tm="100000">
                                          <p:val>
                                            <p:strVal val="ppt_x"/>
                                          </p:val>
                                        </p:tav>
                                      </p:tavLst>
                                    </p:anim>
                                    <p:anim calcmode="lin" valueType="num">
                                      <p:cBhvr additive="base">
                                        <p:cTn id="31" dur="500"/>
                                        <p:tgtEl>
                                          <p:spTgt spid="10"/>
                                        </p:tgtEl>
                                        <p:attrNameLst>
                                          <p:attrName>ppt_y</p:attrName>
                                        </p:attrNameLst>
                                      </p:cBhvr>
                                      <p:tavLst>
                                        <p:tav tm="0">
                                          <p:val>
                                            <p:strVal val="ppt_y"/>
                                          </p:val>
                                        </p:tav>
                                        <p:tav tm="100000">
                                          <p:val>
                                            <p:strVal val="1+ppt_h/2"/>
                                          </p:val>
                                        </p:tav>
                                      </p:tavLst>
                                    </p:anim>
                                    <p:set>
                                      <p:cBhvr>
                                        <p:cTn id="32" dur="1" fill="hold">
                                          <p:stCondLst>
                                            <p:cond delay="499"/>
                                          </p:stCondLst>
                                        </p:cTn>
                                        <p:tgtEl>
                                          <p:spTgt spid="10"/>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500"/>
                                        <p:tgtEl>
                                          <p:spTgt spid="13"/>
                                        </p:tgtEl>
                                        <p:attrNameLst>
                                          <p:attrName>ppt_x</p:attrName>
                                        </p:attrNameLst>
                                      </p:cBhvr>
                                      <p:tavLst>
                                        <p:tav tm="0">
                                          <p:val>
                                            <p:strVal val="ppt_x"/>
                                          </p:val>
                                        </p:tav>
                                        <p:tav tm="100000">
                                          <p:val>
                                            <p:strVal val="ppt_x"/>
                                          </p:val>
                                        </p:tav>
                                      </p:tavLst>
                                    </p:anim>
                                    <p:anim calcmode="lin" valueType="num">
                                      <p:cBhvr additive="base">
                                        <p:cTn id="35" dur="500"/>
                                        <p:tgtEl>
                                          <p:spTgt spid="13"/>
                                        </p:tgtEl>
                                        <p:attrNameLst>
                                          <p:attrName>ppt_y</p:attrName>
                                        </p:attrNameLst>
                                      </p:cBhvr>
                                      <p:tavLst>
                                        <p:tav tm="0">
                                          <p:val>
                                            <p:strVal val="ppt_y"/>
                                          </p:val>
                                        </p:tav>
                                        <p:tav tm="100000">
                                          <p:val>
                                            <p:strVal val="1+ppt_h/2"/>
                                          </p:val>
                                        </p:tav>
                                      </p:tavLst>
                                    </p:anim>
                                    <p:set>
                                      <p:cBhvr>
                                        <p:cTn id="36" dur="1" fill="hold">
                                          <p:stCondLst>
                                            <p:cond delay="499"/>
                                          </p:stCondLst>
                                        </p:cTn>
                                        <p:tgtEl>
                                          <p:spTgt spid="1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0" nodeType="clickEffect">
                                  <p:stCondLst>
                                    <p:cond delay="0"/>
                                  </p:stCondLst>
                                  <p:childTnLst>
                                    <p:anim calcmode="lin" valueType="num">
                                      <p:cBhvr additive="base">
                                        <p:cTn id="40" dur="500"/>
                                        <p:tgtEl>
                                          <p:spTgt spid="9"/>
                                        </p:tgtEl>
                                        <p:attrNameLst>
                                          <p:attrName>ppt_x</p:attrName>
                                        </p:attrNameLst>
                                      </p:cBhvr>
                                      <p:tavLst>
                                        <p:tav tm="0">
                                          <p:val>
                                            <p:strVal val="ppt_x"/>
                                          </p:val>
                                        </p:tav>
                                        <p:tav tm="100000">
                                          <p:val>
                                            <p:strVal val="ppt_x"/>
                                          </p:val>
                                        </p:tav>
                                      </p:tavLst>
                                    </p:anim>
                                    <p:anim calcmode="lin" valueType="num">
                                      <p:cBhvr additive="base">
                                        <p:cTn id="41" dur="500"/>
                                        <p:tgtEl>
                                          <p:spTgt spid="9"/>
                                        </p:tgtEl>
                                        <p:attrNameLst>
                                          <p:attrName>ppt_y</p:attrName>
                                        </p:attrNameLst>
                                      </p:cBhvr>
                                      <p:tavLst>
                                        <p:tav tm="0">
                                          <p:val>
                                            <p:strVal val="ppt_y"/>
                                          </p:val>
                                        </p:tav>
                                        <p:tav tm="100000">
                                          <p:val>
                                            <p:strVal val="1+ppt_h/2"/>
                                          </p:val>
                                        </p:tav>
                                      </p:tavLst>
                                    </p:anim>
                                    <p:set>
                                      <p:cBhvr>
                                        <p:cTn id="42" dur="1" fill="hold">
                                          <p:stCondLst>
                                            <p:cond delay="499"/>
                                          </p:stCondLst>
                                        </p:cTn>
                                        <p:tgtEl>
                                          <p:spTgt spid="9"/>
                                        </p:tgtEl>
                                        <p:attrNameLst>
                                          <p:attrName>style.visibility</p:attrName>
                                        </p:attrNameLst>
                                      </p:cBhvr>
                                      <p:to>
                                        <p:strVal val="hidden"/>
                                      </p:to>
                                    </p:set>
                                  </p:childTnLst>
                                </p:cTn>
                              </p:par>
                              <p:par>
                                <p:cTn id="43" presetID="2" presetClass="exit" presetSubtype="4" fill="hold" grpId="0" nodeType="withEffect">
                                  <p:stCondLst>
                                    <p:cond delay="0"/>
                                  </p:stCondLst>
                                  <p:childTnLst>
                                    <p:anim calcmode="lin" valueType="num">
                                      <p:cBhvr additive="base">
                                        <p:cTn id="44" dur="500"/>
                                        <p:tgtEl>
                                          <p:spTgt spid="11"/>
                                        </p:tgtEl>
                                        <p:attrNameLst>
                                          <p:attrName>ppt_x</p:attrName>
                                        </p:attrNameLst>
                                      </p:cBhvr>
                                      <p:tavLst>
                                        <p:tav tm="0">
                                          <p:val>
                                            <p:strVal val="ppt_x"/>
                                          </p:val>
                                        </p:tav>
                                        <p:tav tm="100000">
                                          <p:val>
                                            <p:strVal val="ppt_x"/>
                                          </p:val>
                                        </p:tav>
                                      </p:tavLst>
                                    </p:anim>
                                    <p:anim calcmode="lin" valueType="num">
                                      <p:cBhvr additive="base">
                                        <p:cTn id="45" dur="500"/>
                                        <p:tgtEl>
                                          <p:spTgt spid="11"/>
                                        </p:tgtEl>
                                        <p:attrNameLst>
                                          <p:attrName>ppt_y</p:attrName>
                                        </p:attrNameLst>
                                      </p:cBhvr>
                                      <p:tavLst>
                                        <p:tav tm="0">
                                          <p:val>
                                            <p:strVal val="ppt_y"/>
                                          </p:val>
                                        </p:tav>
                                        <p:tav tm="100000">
                                          <p:val>
                                            <p:strVal val="1+ppt_h/2"/>
                                          </p:val>
                                        </p:tav>
                                      </p:tavLst>
                                    </p:anim>
                                    <p:set>
                                      <p:cBhvr>
                                        <p:cTn id="46" dur="1" fill="hold">
                                          <p:stCondLst>
                                            <p:cond delay="499"/>
                                          </p:stCondLst>
                                        </p:cTn>
                                        <p:tgtEl>
                                          <p:spTgt spid="11"/>
                                        </p:tgtEl>
                                        <p:attrNameLst>
                                          <p:attrName>style.visibility</p:attrName>
                                        </p:attrNameLst>
                                      </p:cBhvr>
                                      <p:to>
                                        <p:strVal val="hidden"/>
                                      </p:to>
                                    </p:set>
                                  </p:childTnLst>
                                </p:cTn>
                              </p:par>
                              <p:par>
                                <p:cTn id="47" presetID="2" presetClass="exit" presetSubtype="4" fill="hold" grpId="0" nodeType="withEffect">
                                  <p:stCondLst>
                                    <p:cond delay="0"/>
                                  </p:stCondLst>
                                  <p:childTnLst>
                                    <p:anim calcmode="lin" valueType="num">
                                      <p:cBhvr additive="base">
                                        <p:cTn id="48" dur="500"/>
                                        <p:tgtEl>
                                          <p:spTgt spid="14"/>
                                        </p:tgtEl>
                                        <p:attrNameLst>
                                          <p:attrName>ppt_x</p:attrName>
                                        </p:attrNameLst>
                                      </p:cBhvr>
                                      <p:tavLst>
                                        <p:tav tm="0">
                                          <p:val>
                                            <p:strVal val="ppt_x"/>
                                          </p:val>
                                        </p:tav>
                                        <p:tav tm="100000">
                                          <p:val>
                                            <p:strVal val="ppt_x"/>
                                          </p:val>
                                        </p:tav>
                                      </p:tavLst>
                                    </p:anim>
                                    <p:anim calcmode="lin" valueType="num">
                                      <p:cBhvr additive="base">
                                        <p:cTn id="49" dur="500"/>
                                        <p:tgtEl>
                                          <p:spTgt spid="14"/>
                                        </p:tgtEl>
                                        <p:attrNameLst>
                                          <p:attrName>ppt_y</p:attrName>
                                        </p:attrNameLst>
                                      </p:cBhvr>
                                      <p:tavLst>
                                        <p:tav tm="0">
                                          <p:val>
                                            <p:strVal val="ppt_y"/>
                                          </p:val>
                                        </p:tav>
                                        <p:tav tm="100000">
                                          <p:val>
                                            <p:strVal val="1+ppt_h/2"/>
                                          </p:val>
                                        </p:tav>
                                      </p:tavLst>
                                    </p:anim>
                                    <p:set>
                                      <p:cBhvr>
                                        <p:cTn id="50"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9"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srcRect/>
          <a:stretch>
            <a:fillRect/>
          </a:stretch>
        </p:blipFill>
        <p:spPr bwMode="auto">
          <a:xfrm>
            <a:off x="1475656" y="476672"/>
            <a:ext cx="6120680" cy="6480720"/>
          </a:xfrm>
          <a:prstGeom prst="rect">
            <a:avLst/>
          </a:prstGeom>
          <a:noFill/>
          <a:ln w="9525">
            <a:noFill/>
            <a:miter lim="800000"/>
            <a:headEnd/>
            <a:tailEnd/>
          </a:ln>
        </p:spPr>
      </p:pic>
      <p:cxnSp>
        <p:nvCxnSpPr>
          <p:cNvPr id="6" name="Connecteur droit avec flèche 5"/>
          <p:cNvCxnSpPr/>
          <p:nvPr/>
        </p:nvCxnSpPr>
        <p:spPr>
          <a:xfrm flipH="1">
            <a:off x="1835696" y="4005064"/>
            <a:ext cx="936104" cy="72008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771800" y="3501008"/>
            <a:ext cx="122413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bière</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srcRect/>
          <a:stretch>
            <a:fillRect/>
          </a:stretch>
        </p:blipFill>
        <p:spPr bwMode="auto">
          <a:xfrm>
            <a:off x="1475656" y="116632"/>
            <a:ext cx="6192688" cy="67413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srcRect/>
          <a:stretch>
            <a:fillRect/>
          </a:stretch>
        </p:blipFill>
        <p:spPr bwMode="auto">
          <a:xfrm>
            <a:off x="1331640" y="0"/>
            <a:ext cx="6732240" cy="6669360"/>
          </a:xfrm>
          <a:prstGeom prst="rect">
            <a:avLst/>
          </a:prstGeom>
          <a:noFill/>
          <a:ln w="9525">
            <a:noFill/>
            <a:miter lim="800000"/>
            <a:headEnd/>
            <a:tailEnd/>
          </a:ln>
        </p:spPr>
      </p:pic>
      <p:cxnSp>
        <p:nvCxnSpPr>
          <p:cNvPr id="8" name="Connecteur droit avec flèche 7"/>
          <p:cNvCxnSpPr/>
          <p:nvPr/>
        </p:nvCxnSpPr>
        <p:spPr>
          <a:xfrm flipV="1">
            <a:off x="3995936" y="404664"/>
            <a:ext cx="1800200" cy="7920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4148336" y="1349152"/>
            <a:ext cx="1431776" cy="56768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627784" y="980728"/>
            <a:ext cx="136815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poissons</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par>
                                <p:cTn id="17" presetID="55"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strVal val="#ppt_w*0.70"/>
                                          </p:val>
                                        </p:tav>
                                        <p:tav tm="100000">
                                          <p:val>
                                            <p:strVal val="#ppt_w"/>
                                          </p:val>
                                        </p:tav>
                                      </p:tavLst>
                                    </p:anim>
                                    <p:anim calcmode="lin" valueType="num">
                                      <p:cBhvr>
                                        <p:cTn id="27" dur="1000" fill="hold"/>
                                        <p:tgtEl>
                                          <p:spTgt spid="10"/>
                                        </p:tgtEl>
                                        <p:attrNameLst>
                                          <p:attrName>ppt_h</p:attrName>
                                        </p:attrNameLst>
                                      </p:cBhvr>
                                      <p:tavLst>
                                        <p:tav tm="0">
                                          <p:val>
                                            <p:strVal val="#ppt_h"/>
                                          </p:val>
                                        </p:tav>
                                        <p:tav tm="100000">
                                          <p:val>
                                            <p:strVal val="#ppt_h"/>
                                          </p:val>
                                        </p:tav>
                                      </p:tavLst>
                                    </p:anim>
                                    <p:animEffect transition="in" filter="fade">
                                      <p:cBhvr>
                                        <p:cTn id="2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srcRect/>
          <a:stretch>
            <a:fillRect/>
          </a:stretch>
        </p:blipFill>
        <p:spPr bwMode="auto">
          <a:xfrm>
            <a:off x="1619672" y="188640"/>
            <a:ext cx="5976664" cy="666935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Exemple 3 </a:t>
            </a:r>
            <a:endParaRPr lang="fr-FR" dirty="0"/>
          </a:p>
        </p:txBody>
      </p:sp>
      <p:sp>
        <p:nvSpPr>
          <p:cNvPr id="4" name="Rectangle à coins arrondis 3"/>
          <p:cNvSpPr/>
          <p:nvPr/>
        </p:nvSpPr>
        <p:spPr>
          <a:xfrm>
            <a:off x="5292080" y="116632"/>
            <a:ext cx="2232248" cy="1224136"/>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fr-FR" sz="2400" dirty="0" smtClean="0"/>
              <a:t>Illustrer  l’analyse de documents</a:t>
            </a:r>
            <a:endParaRPr lang="fr-FR" sz="2400" dirty="0"/>
          </a:p>
        </p:txBody>
      </p:sp>
      <p:pic>
        <p:nvPicPr>
          <p:cNvPr id="6146" name="Picture 2"/>
          <p:cNvPicPr>
            <a:picLocks noChangeAspect="1" noChangeArrowheads="1"/>
          </p:cNvPicPr>
          <p:nvPr/>
        </p:nvPicPr>
        <p:blipFill>
          <a:blip r:embed="rId2" cstate="print"/>
          <a:srcRect/>
          <a:stretch>
            <a:fillRect/>
          </a:stretch>
        </p:blipFill>
        <p:spPr bwMode="auto">
          <a:xfrm>
            <a:off x="2555776" y="1628800"/>
            <a:ext cx="5112568" cy="4221742"/>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5724128" y="4221088"/>
            <a:ext cx="3250925" cy="263691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115615" y="4221088"/>
            <a:ext cx="3004081" cy="2636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500"/>
                                        <p:tgtEl>
                                          <p:spTgt spid="6146"/>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box(in)">
                                      <p:cBhvr>
                                        <p:cTn id="11" dur="500"/>
                                        <p:tgtEl>
                                          <p:spTgt spid="1027"/>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ox(in)">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907704" y="0"/>
            <a:ext cx="4972050" cy="11906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547664" y="1268760"/>
            <a:ext cx="7189787" cy="4610100"/>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1403648" y="1268760"/>
            <a:ext cx="7304087" cy="4536504"/>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1619672" y="5877272"/>
            <a:ext cx="6894513" cy="514350"/>
          </a:xfrm>
          <a:prstGeom prst="rect">
            <a:avLst/>
          </a:prstGeom>
          <a:noFill/>
          <a:ln w="9525">
            <a:noFill/>
            <a:miter lim="800000"/>
            <a:headEnd/>
            <a:tailEnd/>
          </a:ln>
        </p:spPr>
      </p:pic>
      <p:pic>
        <p:nvPicPr>
          <p:cNvPr id="8" name="Picture 2"/>
          <p:cNvPicPr>
            <a:picLocks noChangeAspect="1" noChangeArrowheads="1"/>
          </p:cNvPicPr>
          <p:nvPr/>
        </p:nvPicPr>
        <p:blipFill>
          <a:blip r:embed="rId6" cstate="print"/>
          <a:srcRect/>
          <a:stretch>
            <a:fillRect/>
          </a:stretch>
        </p:blipFill>
        <p:spPr bwMode="auto">
          <a:xfrm>
            <a:off x="1187624" y="1268760"/>
            <a:ext cx="7504113" cy="4524375"/>
          </a:xfrm>
          <a:prstGeom prst="rect">
            <a:avLst/>
          </a:prstGeom>
          <a:noFill/>
          <a:ln w="9525">
            <a:noFill/>
            <a:miter lim="800000"/>
            <a:headEnd/>
            <a:tailEnd/>
          </a:ln>
        </p:spPr>
      </p:pic>
      <p:pic>
        <p:nvPicPr>
          <p:cNvPr id="9" name="Picture 3"/>
          <p:cNvPicPr>
            <a:picLocks noChangeAspect="1" noChangeArrowheads="1"/>
          </p:cNvPicPr>
          <p:nvPr/>
        </p:nvPicPr>
        <p:blipFill>
          <a:blip r:embed="rId7" cstate="print"/>
          <a:srcRect/>
          <a:stretch>
            <a:fillRect/>
          </a:stretch>
        </p:blipFill>
        <p:spPr bwMode="auto">
          <a:xfrm>
            <a:off x="1547664" y="5805264"/>
            <a:ext cx="7237413" cy="5040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box(in)">
                                      <p:cBhvr>
                                        <p:cTn id="7" dur="500"/>
                                        <p:tgtEl>
                                          <p:spTgt spid="205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box(in)">
                                      <p:cBhvr>
                                        <p:cTn id="12" dur="5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 Box 5"/>
          <p:cNvSpPr txBox="1">
            <a:spLocks noChangeArrowheads="1"/>
          </p:cNvSpPr>
          <p:nvPr/>
        </p:nvSpPr>
        <p:spPr bwMode="auto">
          <a:xfrm>
            <a:off x="1043608" y="0"/>
            <a:ext cx="8100392" cy="338554"/>
          </a:xfrm>
          <a:prstGeom prst="rect">
            <a:avLst/>
          </a:prstGeom>
          <a:noFill/>
          <a:ln w="38100">
            <a:solidFill>
              <a:srgbClr val="FF3300"/>
            </a:solidFill>
            <a:miter lim="800000"/>
            <a:headEnd/>
            <a:tailEnd/>
          </a:ln>
          <a:effectLst/>
        </p:spPr>
        <p:txBody>
          <a:bodyPr wrap="square">
            <a:spAutoFit/>
          </a:bodyPr>
          <a:lstStyle/>
          <a:p>
            <a:pPr algn="ctr"/>
            <a:r>
              <a:rPr lang="fr-FR" sz="1600">
                <a:solidFill>
                  <a:srgbClr val="FF3300"/>
                </a:solidFill>
                <a:latin typeface="Arial" pitchFamily="34" charset="0"/>
              </a:rPr>
              <a:t>SAVOIR FAIRE L’ANALYSE PROPREMENT DITE : PRELEVER L’INFORMATION</a:t>
            </a:r>
          </a:p>
        </p:txBody>
      </p:sp>
      <p:sp>
        <p:nvSpPr>
          <p:cNvPr id="19462" name="Text Box 6"/>
          <p:cNvSpPr txBox="1">
            <a:spLocks noChangeArrowheads="1"/>
          </p:cNvSpPr>
          <p:nvPr/>
        </p:nvSpPr>
        <p:spPr bwMode="auto">
          <a:xfrm>
            <a:off x="3995936" y="1124744"/>
            <a:ext cx="4876800" cy="4838700"/>
          </a:xfrm>
          <a:prstGeom prst="rect">
            <a:avLst/>
          </a:prstGeom>
          <a:noFill/>
          <a:ln w="9525">
            <a:noFill/>
            <a:miter lim="800000"/>
            <a:headEnd/>
            <a:tailEnd/>
          </a:ln>
          <a:effectLst/>
        </p:spPr>
        <p:txBody>
          <a:bodyPr>
            <a:spAutoFit/>
          </a:bodyPr>
          <a:lstStyle/>
          <a:p>
            <a:r>
              <a:rPr lang="fr-FR" sz="1200" i="1" dirty="0">
                <a:latin typeface="Arial" pitchFamily="34" charset="0"/>
              </a:rPr>
              <a:t>"</a:t>
            </a:r>
            <a:r>
              <a:rPr lang="fr-FR" sz="1200" i="1" dirty="0">
                <a:solidFill>
                  <a:srgbClr val="0066FF"/>
                </a:solidFill>
                <a:latin typeface="Arial" pitchFamily="34" charset="0"/>
              </a:rPr>
              <a:t>Protestation</a:t>
            </a:r>
            <a:r>
              <a:rPr lang="fr-FR" sz="1200" i="1" dirty="0">
                <a:latin typeface="Arial" pitchFamily="34" charset="0"/>
              </a:rPr>
              <a:t> contre la Tour de M. Eiffel" adressée à M. Alphand, directeur des travaux de l'Exposition et publiée dans le journal Le Temps (février 1887)</a:t>
            </a:r>
          </a:p>
          <a:p>
            <a:endParaRPr lang="fr-FR" sz="1200" i="1" dirty="0">
              <a:latin typeface="Arial" pitchFamily="34" charset="0"/>
            </a:endParaRPr>
          </a:p>
          <a:p>
            <a:r>
              <a:rPr lang="fr-FR" sz="1200" dirty="0">
                <a:latin typeface="Arial" pitchFamily="34" charset="0"/>
              </a:rPr>
              <a:t>Nous venons, </a:t>
            </a:r>
            <a:r>
              <a:rPr lang="fr-FR" sz="1200" dirty="0">
                <a:solidFill>
                  <a:srgbClr val="D60093"/>
                </a:solidFill>
                <a:latin typeface="Arial" pitchFamily="34" charset="0"/>
              </a:rPr>
              <a:t>écrivains, peintres, sculpteurs, architectes, amateurs passionnés</a:t>
            </a:r>
            <a:r>
              <a:rPr lang="fr-FR" sz="1200" dirty="0">
                <a:latin typeface="Arial" pitchFamily="34" charset="0"/>
              </a:rPr>
              <a:t> de </a:t>
            </a:r>
            <a:r>
              <a:rPr lang="fr-FR" sz="1200" dirty="0">
                <a:solidFill>
                  <a:srgbClr val="008000"/>
                </a:solidFill>
                <a:latin typeface="Arial" pitchFamily="34" charset="0"/>
              </a:rPr>
              <a:t>la beauté jusqu'ici intacte de Paris</a:t>
            </a:r>
            <a:r>
              <a:rPr lang="fr-FR" sz="1200" dirty="0">
                <a:latin typeface="Arial" pitchFamily="34" charset="0"/>
              </a:rPr>
              <a:t>, </a:t>
            </a:r>
            <a:r>
              <a:rPr lang="fr-FR" sz="1200" dirty="0">
                <a:solidFill>
                  <a:srgbClr val="0066FF"/>
                </a:solidFill>
                <a:latin typeface="Arial" pitchFamily="34" charset="0"/>
              </a:rPr>
              <a:t>protester</a:t>
            </a:r>
            <a:r>
              <a:rPr lang="fr-FR" sz="1200" dirty="0">
                <a:latin typeface="Arial" pitchFamily="34" charset="0"/>
              </a:rPr>
              <a:t> de toutes nos forces, de toute notre indignation, au nom du </a:t>
            </a:r>
            <a:r>
              <a:rPr lang="fr-FR" sz="1200" dirty="0">
                <a:solidFill>
                  <a:srgbClr val="008000"/>
                </a:solidFill>
                <a:latin typeface="Arial" pitchFamily="34" charset="0"/>
              </a:rPr>
              <a:t>goût français</a:t>
            </a:r>
            <a:r>
              <a:rPr lang="fr-FR" sz="1200" dirty="0">
                <a:latin typeface="Arial" pitchFamily="34" charset="0"/>
              </a:rPr>
              <a:t> méconnu, </a:t>
            </a:r>
            <a:r>
              <a:rPr lang="fr-FR" sz="1200" dirty="0">
                <a:solidFill>
                  <a:srgbClr val="008000"/>
                </a:solidFill>
                <a:latin typeface="Arial" pitchFamily="34" charset="0"/>
              </a:rPr>
              <a:t>au nom de l'art et de l'histoire français</a:t>
            </a:r>
            <a:r>
              <a:rPr lang="fr-FR" sz="1200" dirty="0">
                <a:latin typeface="Arial" pitchFamily="34" charset="0"/>
              </a:rPr>
              <a:t> </a:t>
            </a:r>
            <a:r>
              <a:rPr lang="fr-FR" sz="1200" dirty="0">
                <a:solidFill>
                  <a:srgbClr val="A50021"/>
                </a:solidFill>
                <a:latin typeface="Arial" pitchFamily="34" charset="0"/>
              </a:rPr>
              <a:t>menacés</a:t>
            </a:r>
            <a:r>
              <a:rPr lang="fr-FR" sz="1200" dirty="0">
                <a:latin typeface="Arial" pitchFamily="34" charset="0"/>
              </a:rPr>
              <a:t>, contre l'érection, </a:t>
            </a:r>
            <a:r>
              <a:rPr lang="fr-FR" sz="1200" dirty="0">
                <a:solidFill>
                  <a:srgbClr val="008000"/>
                </a:solidFill>
                <a:latin typeface="Arial" pitchFamily="34" charset="0"/>
              </a:rPr>
              <a:t>en plein cœur  de notre capitale</a:t>
            </a:r>
            <a:r>
              <a:rPr lang="fr-FR" sz="1200" dirty="0">
                <a:latin typeface="Arial" pitchFamily="34" charset="0"/>
              </a:rPr>
              <a:t>, de </a:t>
            </a:r>
            <a:r>
              <a:rPr lang="fr-FR" sz="1200" dirty="0">
                <a:solidFill>
                  <a:srgbClr val="A50021"/>
                </a:solidFill>
                <a:latin typeface="Arial" pitchFamily="34" charset="0"/>
              </a:rPr>
              <a:t>l'inutile et monstrueuse Tour Eiffel</a:t>
            </a:r>
            <a:r>
              <a:rPr lang="fr-FR" sz="1200" dirty="0">
                <a:latin typeface="Arial" pitchFamily="34" charset="0"/>
              </a:rPr>
              <a:t>, que la malignité publique, souvent empreinte de bon sens et d'esprit de justice, a déjà baptisée du nom de tour de Babel. (...) La ville de Paris va-t-elle donc s'associer plus longtemps aux baroques, aux mercantiles imaginations d'un constructeur de machines, pour </a:t>
            </a:r>
            <a:r>
              <a:rPr lang="fr-FR" sz="1200" dirty="0">
                <a:solidFill>
                  <a:srgbClr val="A50021"/>
                </a:solidFill>
                <a:latin typeface="Arial" pitchFamily="34" charset="0"/>
              </a:rPr>
              <a:t>s'enlaidir irréparablement et se déshonorer</a:t>
            </a:r>
            <a:r>
              <a:rPr lang="fr-FR" sz="1200" dirty="0">
                <a:latin typeface="Arial" pitchFamily="34" charset="0"/>
              </a:rPr>
              <a:t> ? (...).Il suffit d'ailleurs, pour se rendre compte de ce que nous avançons, de se figurer un instant </a:t>
            </a:r>
            <a:r>
              <a:rPr lang="fr-FR" sz="1200" dirty="0">
                <a:solidFill>
                  <a:srgbClr val="A50021"/>
                </a:solidFill>
                <a:latin typeface="Arial" pitchFamily="34" charset="0"/>
              </a:rPr>
              <a:t>une tour vertigineusement ridicule</a:t>
            </a:r>
            <a:r>
              <a:rPr lang="fr-FR" sz="1200" dirty="0">
                <a:latin typeface="Arial" pitchFamily="34" charset="0"/>
              </a:rPr>
              <a:t>, dominant Paris, ainsi </a:t>
            </a:r>
            <a:r>
              <a:rPr lang="fr-FR" sz="1200" dirty="0">
                <a:solidFill>
                  <a:srgbClr val="A50021"/>
                </a:solidFill>
                <a:latin typeface="Arial" pitchFamily="34" charset="0"/>
              </a:rPr>
              <a:t>qu'une noire et gigantesque cheminée d'usine</a:t>
            </a:r>
            <a:r>
              <a:rPr lang="fr-FR" sz="1200" dirty="0">
                <a:latin typeface="Arial" pitchFamily="34" charset="0"/>
              </a:rPr>
              <a:t>, écrasant de sa </a:t>
            </a:r>
            <a:r>
              <a:rPr lang="fr-FR" sz="1200" dirty="0">
                <a:solidFill>
                  <a:srgbClr val="A50021"/>
                </a:solidFill>
                <a:latin typeface="Arial" pitchFamily="34" charset="0"/>
              </a:rPr>
              <a:t>masse barbare</a:t>
            </a:r>
            <a:r>
              <a:rPr lang="fr-FR" sz="1200" dirty="0">
                <a:latin typeface="Arial" pitchFamily="34" charset="0"/>
              </a:rPr>
              <a:t> (...) </a:t>
            </a:r>
            <a:r>
              <a:rPr lang="fr-FR" sz="1200" dirty="0">
                <a:solidFill>
                  <a:srgbClr val="008000"/>
                </a:solidFill>
                <a:latin typeface="Arial" pitchFamily="34" charset="0"/>
              </a:rPr>
              <a:t>tous nos monuments</a:t>
            </a:r>
            <a:r>
              <a:rPr lang="fr-FR" sz="1200" dirty="0">
                <a:latin typeface="Arial" pitchFamily="34" charset="0"/>
              </a:rPr>
              <a:t> humiliés, </a:t>
            </a:r>
            <a:r>
              <a:rPr lang="fr-FR" sz="1200" dirty="0">
                <a:solidFill>
                  <a:srgbClr val="008000"/>
                </a:solidFill>
                <a:latin typeface="Arial" pitchFamily="34" charset="0"/>
              </a:rPr>
              <a:t>toutes nos architectures</a:t>
            </a:r>
            <a:r>
              <a:rPr lang="fr-FR" sz="1200" dirty="0">
                <a:latin typeface="Arial" pitchFamily="34" charset="0"/>
              </a:rPr>
              <a:t> rapetissées, qui disparaîtront dans ce </a:t>
            </a:r>
            <a:r>
              <a:rPr lang="fr-FR" sz="1200" dirty="0">
                <a:solidFill>
                  <a:srgbClr val="A50021"/>
                </a:solidFill>
                <a:latin typeface="Arial" pitchFamily="34" charset="0"/>
              </a:rPr>
              <a:t>rêve stupéfiant</a:t>
            </a:r>
            <a:r>
              <a:rPr lang="fr-FR" sz="1200" dirty="0">
                <a:latin typeface="Arial" pitchFamily="34" charset="0"/>
              </a:rPr>
              <a:t>. Et, pendant vingt ans, nous verrons s'allonger sur la ville entière, frémissante encore du </a:t>
            </a:r>
            <a:r>
              <a:rPr lang="fr-FR" sz="1200" dirty="0">
                <a:solidFill>
                  <a:srgbClr val="008000"/>
                </a:solidFill>
                <a:latin typeface="Arial" pitchFamily="34" charset="0"/>
              </a:rPr>
              <a:t>génie de tant de siècles</a:t>
            </a:r>
            <a:r>
              <a:rPr lang="fr-FR" sz="1200" dirty="0">
                <a:latin typeface="Arial" pitchFamily="34" charset="0"/>
              </a:rPr>
              <a:t>, nous verrons s'allonger comme une </a:t>
            </a:r>
            <a:r>
              <a:rPr lang="fr-FR" sz="1200" dirty="0">
                <a:solidFill>
                  <a:srgbClr val="A50021"/>
                </a:solidFill>
                <a:latin typeface="Arial" pitchFamily="34" charset="0"/>
              </a:rPr>
              <a:t>tache d'encre</a:t>
            </a:r>
            <a:r>
              <a:rPr lang="fr-FR" sz="1200" dirty="0">
                <a:latin typeface="Arial" pitchFamily="34" charset="0"/>
              </a:rPr>
              <a:t> </a:t>
            </a:r>
            <a:r>
              <a:rPr lang="fr-FR" sz="1200" dirty="0">
                <a:solidFill>
                  <a:srgbClr val="A50021"/>
                </a:solidFill>
                <a:latin typeface="Arial" pitchFamily="34" charset="0"/>
              </a:rPr>
              <a:t>l'ombre odieuse de l'odieuse colonne de tôle boulonnée</a:t>
            </a:r>
            <a:r>
              <a:rPr lang="fr-FR" sz="1200" dirty="0">
                <a:latin typeface="Arial" pitchFamily="34" charset="0"/>
              </a:rPr>
              <a:t>.</a:t>
            </a:r>
          </a:p>
          <a:p>
            <a:endParaRPr lang="fr-FR" sz="1200" dirty="0">
              <a:latin typeface="Arial" pitchFamily="34" charset="0"/>
            </a:endParaRPr>
          </a:p>
          <a:p>
            <a:r>
              <a:rPr lang="fr-FR" sz="1200" dirty="0">
                <a:solidFill>
                  <a:srgbClr val="D60093"/>
                </a:solidFill>
                <a:latin typeface="Arial" pitchFamily="34" charset="0"/>
              </a:rPr>
              <a:t>Guy de Maupassant, Alexandre Dumas fils, Charles Garnier, François Coppée, Sully Prudhomme etc...</a:t>
            </a:r>
          </a:p>
        </p:txBody>
      </p:sp>
      <p:sp>
        <p:nvSpPr>
          <p:cNvPr id="19464" name="Line 8"/>
          <p:cNvSpPr>
            <a:spLocks noChangeShapeType="1"/>
          </p:cNvSpPr>
          <p:nvPr/>
        </p:nvSpPr>
        <p:spPr bwMode="auto">
          <a:xfrm flipH="1">
            <a:off x="3491880" y="1196752"/>
            <a:ext cx="533400" cy="0"/>
          </a:xfrm>
          <a:prstGeom prst="line">
            <a:avLst/>
          </a:prstGeom>
          <a:noFill/>
          <a:ln w="9525">
            <a:solidFill>
              <a:srgbClr val="0066FF"/>
            </a:solidFill>
            <a:round/>
            <a:headEnd/>
            <a:tailEnd type="triangle" w="med" len="med"/>
          </a:ln>
          <a:effectLst/>
        </p:spPr>
        <p:txBody>
          <a:bodyPr/>
          <a:lstStyle/>
          <a:p>
            <a:endParaRPr lang="fr-FR"/>
          </a:p>
        </p:txBody>
      </p:sp>
      <p:sp>
        <p:nvSpPr>
          <p:cNvPr id="19465" name="Text Box 9"/>
          <p:cNvSpPr txBox="1">
            <a:spLocks noChangeArrowheads="1"/>
          </p:cNvSpPr>
          <p:nvPr/>
        </p:nvSpPr>
        <p:spPr bwMode="auto">
          <a:xfrm>
            <a:off x="1619672" y="1052736"/>
            <a:ext cx="1828800" cy="639763"/>
          </a:xfrm>
          <a:prstGeom prst="rect">
            <a:avLst/>
          </a:prstGeom>
          <a:noFill/>
          <a:ln w="9525">
            <a:noFill/>
            <a:miter lim="800000"/>
            <a:headEnd/>
            <a:tailEnd/>
          </a:ln>
          <a:effectLst/>
        </p:spPr>
        <p:txBody>
          <a:bodyPr>
            <a:spAutoFit/>
          </a:bodyPr>
          <a:lstStyle/>
          <a:p>
            <a:pPr algn="r"/>
            <a:r>
              <a:rPr lang="fr-FR" sz="1200" dirty="0">
                <a:solidFill>
                  <a:srgbClr val="0066FF"/>
                </a:solidFill>
                <a:latin typeface="Arial" pitchFamily="34" charset="0"/>
              </a:rPr>
              <a:t>Opposition à la construction de la Tour Eiffel</a:t>
            </a:r>
          </a:p>
        </p:txBody>
      </p:sp>
      <p:sp>
        <p:nvSpPr>
          <p:cNvPr id="19466" name="Line 10"/>
          <p:cNvSpPr>
            <a:spLocks noChangeShapeType="1"/>
          </p:cNvSpPr>
          <p:nvPr/>
        </p:nvSpPr>
        <p:spPr bwMode="auto">
          <a:xfrm flipH="1">
            <a:off x="3275856" y="5661248"/>
            <a:ext cx="533400" cy="0"/>
          </a:xfrm>
          <a:prstGeom prst="line">
            <a:avLst/>
          </a:prstGeom>
          <a:noFill/>
          <a:ln w="9525">
            <a:solidFill>
              <a:srgbClr val="D60093"/>
            </a:solidFill>
            <a:round/>
            <a:headEnd/>
            <a:tailEnd type="triangle" w="med" len="med"/>
          </a:ln>
          <a:effectLst/>
        </p:spPr>
        <p:txBody>
          <a:bodyPr/>
          <a:lstStyle/>
          <a:p>
            <a:endParaRPr lang="fr-FR"/>
          </a:p>
        </p:txBody>
      </p:sp>
      <p:sp>
        <p:nvSpPr>
          <p:cNvPr id="19467" name="Text Box 11"/>
          <p:cNvSpPr txBox="1">
            <a:spLocks noChangeArrowheads="1"/>
          </p:cNvSpPr>
          <p:nvPr/>
        </p:nvSpPr>
        <p:spPr bwMode="auto">
          <a:xfrm>
            <a:off x="1259632" y="5517232"/>
            <a:ext cx="1828800" cy="457200"/>
          </a:xfrm>
          <a:prstGeom prst="rect">
            <a:avLst/>
          </a:prstGeom>
          <a:noFill/>
          <a:ln w="9525">
            <a:noFill/>
            <a:miter lim="800000"/>
            <a:headEnd/>
            <a:tailEnd/>
          </a:ln>
          <a:effectLst/>
        </p:spPr>
        <p:txBody>
          <a:bodyPr>
            <a:spAutoFit/>
          </a:bodyPr>
          <a:lstStyle/>
          <a:p>
            <a:pPr algn="r"/>
            <a:r>
              <a:rPr lang="fr-FR" sz="1200" dirty="0">
                <a:solidFill>
                  <a:srgbClr val="D60093"/>
                </a:solidFill>
                <a:latin typeface="Arial" pitchFamily="34" charset="0"/>
              </a:rPr>
              <a:t>Les opposant sont des artistes</a:t>
            </a:r>
          </a:p>
        </p:txBody>
      </p:sp>
      <p:sp>
        <p:nvSpPr>
          <p:cNvPr id="19468" name="Line 12"/>
          <p:cNvSpPr>
            <a:spLocks noChangeShapeType="1"/>
          </p:cNvSpPr>
          <p:nvPr/>
        </p:nvSpPr>
        <p:spPr bwMode="auto">
          <a:xfrm flipH="1">
            <a:off x="3347864" y="2132856"/>
            <a:ext cx="533400" cy="0"/>
          </a:xfrm>
          <a:prstGeom prst="line">
            <a:avLst/>
          </a:prstGeom>
          <a:noFill/>
          <a:ln w="9525">
            <a:solidFill>
              <a:srgbClr val="008000"/>
            </a:solidFill>
            <a:round/>
            <a:headEnd/>
            <a:tailEnd type="triangle" w="med" len="med"/>
          </a:ln>
          <a:effectLst/>
        </p:spPr>
        <p:txBody>
          <a:bodyPr/>
          <a:lstStyle/>
          <a:p>
            <a:endParaRPr lang="fr-FR"/>
          </a:p>
        </p:txBody>
      </p:sp>
      <p:sp>
        <p:nvSpPr>
          <p:cNvPr id="19469" name="Text Box 13"/>
          <p:cNvSpPr txBox="1">
            <a:spLocks noChangeArrowheads="1"/>
          </p:cNvSpPr>
          <p:nvPr/>
        </p:nvSpPr>
        <p:spPr bwMode="auto">
          <a:xfrm>
            <a:off x="1475656" y="2060848"/>
            <a:ext cx="1828800" cy="822325"/>
          </a:xfrm>
          <a:prstGeom prst="rect">
            <a:avLst/>
          </a:prstGeom>
          <a:noFill/>
          <a:ln w="9525">
            <a:noFill/>
            <a:miter lim="800000"/>
            <a:headEnd/>
            <a:tailEnd/>
          </a:ln>
          <a:effectLst/>
        </p:spPr>
        <p:txBody>
          <a:bodyPr>
            <a:spAutoFit/>
          </a:bodyPr>
          <a:lstStyle/>
          <a:p>
            <a:pPr algn="r"/>
            <a:r>
              <a:rPr lang="fr-FR" sz="1200" dirty="0">
                <a:solidFill>
                  <a:srgbClr val="008000"/>
                </a:solidFill>
                <a:latin typeface="Arial" pitchFamily="34" charset="0"/>
              </a:rPr>
              <a:t>Pour les auteurs, Paris est une ville magnifique, riche artistiquement et historiquement</a:t>
            </a:r>
          </a:p>
        </p:txBody>
      </p:sp>
      <p:sp>
        <p:nvSpPr>
          <p:cNvPr id="19470" name="Line 14"/>
          <p:cNvSpPr>
            <a:spLocks noChangeShapeType="1"/>
          </p:cNvSpPr>
          <p:nvPr/>
        </p:nvSpPr>
        <p:spPr bwMode="auto">
          <a:xfrm flipH="1">
            <a:off x="3419872" y="3933056"/>
            <a:ext cx="533400" cy="0"/>
          </a:xfrm>
          <a:prstGeom prst="line">
            <a:avLst/>
          </a:prstGeom>
          <a:noFill/>
          <a:ln w="9525">
            <a:solidFill>
              <a:srgbClr val="A50021"/>
            </a:solidFill>
            <a:round/>
            <a:headEnd/>
            <a:tailEnd type="triangle" w="med" len="med"/>
          </a:ln>
          <a:effectLst/>
        </p:spPr>
        <p:txBody>
          <a:bodyPr/>
          <a:lstStyle/>
          <a:p>
            <a:endParaRPr lang="fr-FR"/>
          </a:p>
        </p:txBody>
      </p:sp>
      <p:sp>
        <p:nvSpPr>
          <p:cNvPr id="19471" name="Text Box 15"/>
          <p:cNvSpPr txBox="1">
            <a:spLocks noChangeArrowheads="1"/>
          </p:cNvSpPr>
          <p:nvPr/>
        </p:nvSpPr>
        <p:spPr bwMode="auto">
          <a:xfrm>
            <a:off x="1475656" y="3861048"/>
            <a:ext cx="1828800" cy="1187450"/>
          </a:xfrm>
          <a:prstGeom prst="rect">
            <a:avLst/>
          </a:prstGeom>
          <a:noFill/>
          <a:ln w="9525">
            <a:noFill/>
            <a:miter lim="800000"/>
            <a:headEnd/>
            <a:tailEnd/>
          </a:ln>
          <a:effectLst/>
        </p:spPr>
        <p:txBody>
          <a:bodyPr>
            <a:spAutoFit/>
          </a:bodyPr>
          <a:lstStyle/>
          <a:p>
            <a:pPr algn="r"/>
            <a:r>
              <a:rPr lang="fr-FR" sz="1200" dirty="0">
                <a:solidFill>
                  <a:srgbClr val="A50021"/>
                </a:solidFill>
                <a:latin typeface="Arial" pitchFamily="34" charset="0"/>
              </a:rPr>
              <a:t>Pour les auteurs, la Tour est une menace, un non-sens, une inutilité, la preuve d’un manque de goût artistique</a:t>
            </a:r>
          </a:p>
        </p:txBody>
      </p:sp>
      <p:sp>
        <p:nvSpPr>
          <p:cNvPr id="19476" name="Text Box 20"/>
          <p:cNvSpPr txBox="1">
            <a:spLocks noChangeArrowheads="1"/>
          </p:cNvSpPr>
          <p:nvPr/>
        </p:nvSpPr>
        <p:spPr bwMode="auto">
          <a:xfrm>
            <a:off x="152400" y="533400"/>
            <a:ext cx="8839200" cy="336550"/>
          </a:xfrm>
          <a:prstGeom prst="rect">
            <a:avLst/>
          </a:prstGeom>
          <a:noFill/>
          <a:ln w="9525">
            <a:noFill/>
            <a:miter lim="800000"/>
            <a:headEnd/>
            <a:tailEnd/>
          </a:ln>
          <a:effectLst/>
        </p:spPr>
        <p:txBody>
          <a:bodyPr>
            <a:spAutoFit/>
          </a:bodyPr>
          <a:lstStyle/>
          <a:p>
            <a:pPr algn="ctr"/>
            <a:r>
              <a:rPr lang="fr-FR" sz="1600">
                <a:solidFill>
                  <a:schemeClr val="accent2"/>
                </a:solidFill>
                <a:latin typeface="Calibri" pitchFamily="34" charset="0"/>
              </a:rPr>
              <a:t>Cliquez sur la page pour voir apparaître les éléments qu’ont peut prélever dans le texte</a:t>
            </a:r>
            <a:r>
              <a:rPr lang="fr-FR" sz="1600">
                <a:solidFill>
                  <a:srgbClr val="990000"/>
                </a:solidFill>
                <a:latin typeface="Calibri"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box(in)">
                                      <p:cBhvr>
                                        <p:cTn id="7" dur="500"/>
                                        <p:tgtEl>
                                          <p:spTgt spid="19464"/>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9465"/>
                                        </p:tgtEl>
                                        <p:attrNameLst>
                                          <p:attrName>style.visibility</p:attrName>
                                        </p:attrNameLst>
                                      </p:cBhvr>
                                      <p:to>
                                        <p:strVal val="visible"/>
                                      </p:to>
                                    </p:set>
                                    <p:animEffect transition="in" filter="box(in)">
                                      <p:cBhvr>
                                        <p:cTn id="11" dur="500"/>
                                        <p:tgtEl>
                                          <p:spTgt spid="19465"/>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9466"/>
                                        </p:tgtEl>
                                        <p:attrNameLst>
                                          <p:attrName>style.visibility</p:attrName>
                                        </p:attrNameLst>
                                      </p:cBhvr>
                                      <p:to>
                                        <p:strVal val="visible"/>
                                      </p:to>
                                    </p:set>
                                    <p:animEffect transition="in" filter="box(in)">
                                      <p:cBhvr>
                                        <p:cTn id="15" dur="500"/>
                                        <p:tgtEl>
                                          <p:spTgt spid="19466"/>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19467"/>
                                        </p:tgtEl>
                                        <p:attrNameLst>
                                          <p:attrName>style.visibility</p:attrName>
                                        </p:attrNameLst>
                                      </p:cBhvr>
                                      <p:to>
                                        <p:strVal val="visible"/>
                                      </p:to>
                                    </p:set>
                                    <p:animEffect transition="in" filter="box(in)">
                                      <p:cBhvr>
                                        <p:cTn id="19" dur="500"/>
                                        <p:tgtEl>
                                          <p:spTgt spid="19467"/>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19468"/>
                                        </p:tgtEl>
                                        <p:attrNameLst>
                                          <p:attrName>style.visibility</p:attrName>
                                        </p:attrNameLst>
                                      </p:cBhvr>
                                      <p:to>
                                        <p:strVal val="visible"/>
                                      </p:to>
                                    </p:set>
                                    <p:animEffect transition="in" filter="box(in)">
                                      <p:cBhvr>
                                        <p:cTn id="23" dur="500"/>
                                        <p:tgtEl>
                                          <p:spTgt spid="19468"/>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19469"/>
                                        </p:tgtEl>
                                        <p:attrNameLst>
                                          <p:attrName>style.visibility</p:attrName>
                                        </p:attrNameLst>
                                      </p:cBhvr>
                                      <p:to>
                                        <p:strVal val="visible"/>
                                      </p:to>
                                    </p:set>
                                    <p:animEffect transition="in" filter="box(in)">
                                      <p:cBhvr>
                                        <p:cTn id="27" dur="500"/>
                                        <p:tgtEl>
                                          <p:spTgt spid="19469"/>
                                        </p:tgtEl>
                                      </p:cBhvr>
                                    </p:animEffec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19470"/>
                                        </p:tgtEl>
                                        <p:attrNameLst>
                                          <p:attrName>style.visibility</p:attrName>
                                        </p:attrNameLst>
                                      </p:cBhvr>
                                      <p:to>
                                        <p:strVal val="visible"/>
                                      </p:to>
                                    </p:set>
                                    <p:animEffect transition="in" filter="box(in)">
                                      <p:cBhvr>
                                        <p:cTn id="31" dur="500"/>
                                        <p:tgtEl>
                                          <p:spTgt spid="19470"/>
                                        </p:tgtEl>
                                      </p:cBhvr>
                                    </p:animEffect>
                                  </p:childTnLst>
                                </p:cTn>
                              </p:par>
                            </p:childTnLst>
                          </p:cTn>
                        </p:par>
                        <p:par>
                          <p:cTn id="32" fill="hold">
                            <p:stCondLst>
                              <p:cond delay="3500"/>
                            </p:stCondLst>
                            <p:childTnLst>
                              <p:par>
                                <p:cTn id="33" presetID="4" presetClass="entr" presetSubtype="16" fill="hold" grpId="0" nodeType="afterEffect">
                                  <p:stCondLst>
                                    <p:cond delay="0"/>
                                  </p:stCondLst>
                                  <p:childTnLst>
                                    <p:set>
                                      <p:cBhvr>
                                        <p:cTn id="34" dur="1" fill="hold">
                                          <p:stCondLst>
                                            <p:cond delay="0"/>
                                          </p:stCondLst>
                                        </p:cTn>
                                        <p:tgtEl>
                                          <p:spTgt spid="19471"/>
                                        </p:tgtEl>
                                        <p:attrNameLst>
                                          <p:attrName>style.visibility</p:attrName>
                                        </p:attrNameLst>
                                      </p:cBhvr>
                                      <p:to>
                                        <p:strVal val="visible"/>
                                      </p:to>
                                    </p:set>
                                    <p:animEffect transition="in" filter="box(in)">
                                      <p:cBhvr>
                                        <p:cTn id="35" dur="500"/>
                                        <p:tgtEl>
                                          <p:spTgt spid="194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animBg="1"/>
      <p:bldP spid="19465" grpId="0" autoUpdateAnimBg="0"/>
      <p:bldP spid="19466" grpId="0" animBg="1"/>
      <p:bldP spid="19467" grpId="0" autoUpdateAnimBg="0"/>
      <p:bldP spid="19468" grpId="0" animBg="1"/>
      <p:bldP spid="19469" grpId="0" autoUpdateAnimBg="0"/>
      <p:bldP spid="19470" grpId="0" animBg="1"/>
      <p:bldP spid="19471"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763688" y="0"/>
            <a:ext cx="6552728" cy="338554"/>
          </a:xfrm>
          <a:prstGeom prst="rect">
            <a:avLst/>
          </a:prstGeom>
          <a:noFill/>
          <a:ln w="38100">
            <a:solidFill>
              <a:srgbClr val="FF3300"/>
            </a:solidFill>
            <a:miter lim="800000"/>
            <a:headEnd/>
            <a:tailEnd/>
          </a:ln>
          <a:effectLst/>
        </p:spPr>
        <p:txBody>
          <a:bodyPr wrap="square">
            <a:spAutoFit/>
          </a:bodyPr>
          <a:lstStyle/>
          <a:p>
            <a:pPr algn="ctr"/>
            <a:r>
              <a:rPr lang="fr-FR" sz="1600">
                <a:solidFill>
                  <a:srgbClr val="FF3300"/>
                </a:solidFill>
                <a:latin typeface="Arial" pitchFamily="34" charset="0"/>
              </a:rPr>
              <a:t>J’AI BESOIN DE SAVOIR REDIGER L’INTRODUCTION</a:t>
            </a:r>
          </a:p>
        </p:txBody>
      </p:sp>
      <p:sp>
        <p:nvSpPr>
          <p:cNvPr id="35843" name="Text Box 3"/>
          <p:cNvSpPr txBox="1">
            <a:spLocks noChangeArrowheads="1"/>
          </p:cNvSpPr>
          <p:nvPr/>
        </p:nvSpPr>
        <p:spPr bwMode="auto">
          <a:xfrm>
            <a:off x="1475656" y="1916832"/>
            <a:ext cx="3962400" cy="3025775"/>
          </a:xfrm>
          <a:prstGeom prst="rect">
            <a:avLst/>
          </a:prstGeom>
          <a:noFill/>
          <a:ln w="9525">
            <a:noFill/>
            <a:miter lim="800000"/>
            <a:headEnd/>
            <a:tailEnd/>
          </a:ln>
          <a:effectLst/>
        </p:spPr>
        <p:txBody>
          <a:bodyPr>
            <a:spAutoFit/>
          </a:bodyPr>
          <a:lstStyle/>
          <a:p>
            <a:r>
              <a:rPr lang="fr-FR" sz="1600" i="1" dirty="0">
                <a:solidFill>
                  <a:srgbClr val="663300"/>
                </a:solidFill>
                <a:latin typeface="Arial" pitchFamily="34" charset="0"/>
              </a:rPr>
              <a:t>Ce document est une </a:t>
            </a:r>
            <a:r>
              <a:rPr lang="fr-FR" sz="1600" i="1" dirty="0">
                <a:solidFill>
                  <a:srgbClr val="990099"/>
                </a:solidFill>
                <a:latin typeface="Arial" pitchFamily="34" charset="0"/>
              </a:rPr>
              <a:t>lettre ouverte</a:t>
            </a:r>
            <a:r>
              <a:rPr lang="fr-FR" sz="1600" i="1" dirty="0">
                <a:solidFill>
                  <a:srgbClr val="663300"/>
                </a:solidFill>
                <a:latin typeface="Arial" pitchFamily="34" charset="0"/>
              </a:rPr>
              <a:t> rédigée par </a:t>
            </a:r>
            <a:r>
              <a:rPr lang="fr-FR" sz="1600" i="1" dirty="0">
                <a:solidFill>
                  <a:srgbClr val="D60093"/>
                </a:solidFill>
                <a:latin typeface="Arial" pitchFamily="34" charset="0"/>
              </a:rPr>
              <a:t>des artistes français</a:t>
            </a:r>
            <a:r>
              <a:rPr lang="fr-FR" sz="1600" i="1" dirty="0">
                <a:solidFill>
                  <a:srgbClr val="663300"/>
                </a:solidFill>
                <a:latin typeface="Arial" pitchFamily="34" charset="0"/>
              </a:rPr>
              <a:t>, </a:t>
            </a:r>
            <a:r>
              <a:rPr lang="fr-FR" sz="1600" i="1" dirty="0">
                <a:solidFill>
                  <a:srgbClr val="0066FF"/>
                </a:solidFill>
                <a:latin typeface="Arial" pitchFamily="34" charset="0"/>
              </a:rPr>
              <a:t>destinée au directeur de l’Exposition Universelle</a:t>
            </a:r>
            <a:r>
              <a:rPr lang="fr-FR" sz="1600" i="1" dirty="0">
                <a:solidFill>
                  <a:srgbClr val="663300"/>
                </a:solidFill>
                <a:latin typeface="Arial" pitchFamily="34" charset="0"/>
              </a:rPr>
              <a:t> et </a:t>
            </a:r>
            <a:r>
              <a:rPr lang="fr-FR" sz="1600" i="1" dirty="0">
                <a:solidFill>
                  <a:srgbClr val="0066FF"/>
                </a:solidFill>
                <a:latin typeface="Arial" pitchFamily="34" charset="0"/>
              </a:rPr>
              <a:t>publiée dans le journal le Temps</a:t>
            </a:r>
            <a:r>
              <a:rPr lang="fr-FR" sz="1600" i="1" dirty="0">
                <a:solidFill>
                  <a:srgbClr val="663300"/>
                </a:solidFill>
                <a:latin typeface="Arial" pitchFamily="34" charset="0"/>
              </a:rPr>
              <a:t>. </a:t>
            </a:r>
            <a:r>
              <a:rPr lang="fr-FR" sz="1600" i="1" dirty="0">
                <a:solidFill>
                  <a:srgbClr val="A50021"/>
                </a:solidFill>
                <a:latin typeface="Arial" pitchFamily="34" charset="0"/>
              </a:rPr>
              <a:t>A sa date (février 1887),</a:t>
            </a:r>
            <a:r>
              <a:rPr lang="fr-FR" sz="1600" i="1" dirty="0">
                <a:solidFill>
                  <a:srgbClr val="663300"/>
                </a:solidFill>
                <a:latin typeface="Arial" pitchFamily="34" charset="0"/>
              </a:rPr>
              <a:t> </a:t>
            </a:r>
            <a:r>
              <a:rPr lang="fr-FR" sz="1600" i="1" dirty="0">
                <a:solidFill>
                  <a:srgbClr val="666699"/>
                </a:solidFill>
                <a:latin typeface="Arial" pitchFamily="34" charset="0"/>
              </a:rPr>
              <a:t>les travaux de construction de la « Tour de monsieur Eiffel » ont déjà commencé en vue de l’Exposition Universelle de 1889</a:t>
            </a:r>
            <a:r>
              <a:rPr lang="fr-FR" sz="1600" i="1" dirty="0">
                <a:solidFill>
                  <a:srgbClr val="663300"/>
                </a:solidFill>
                <a:latin typeface="Arial" pitchFamily="34" charset="0"/>
              </a:rPr>
              <a:t>. Cela n’empêche pas les auteurs de </a:t>
            </a:r>
            <a:r>
              <a:rPr lang="fr-FR" sz="1600" i="1" dirty="0">
                <a:solidFill>
                  <a:srgbClr val="FFCC00"/>
                </a:solidFill>
                <a:latin typeface="Arial" pitchFamily="34" charset="0"/>
              </a:rPr>
              <a:t>s’opposer vivement à la construction de la Tour qu’ils accusent d’être une menace pour Paris.</a:t>
            </a:r>
          </a:p>
        </p:txBody>
      </p:sp>
      <p:sp>
        <p:nvSpPr>
          <p:cNvPr id="35845" name="Text Box 5"/>
          <p:cNvSpPr txBox="1">
            <a:spLocks noChangeArrowheads="1"/>
          </p:cNvSpPr>
          <p:nvPr/>
        </p:nvSpPr>
        <p:spPr bwMode="auto">
          <a:xfrm>
            <a:off x="0" y="457200"/>
            <a:ext cx="9144000" cy="763588"/>
          </a:xfrm>
          <a:prstGeom prst="rect">
            <a:avLst/>
          </a:prstGeom>
          <a:noFill/>
          <a:ln w="9525">
            <a:noFill/>
            <a:miter lim="800000"/>
            <a:headEnd/>
            <a:tailEnd/>
          </a:ln>
          <a:effectLst/>
        </p:spPr>
        <p:txBody>
          <a:bodyPr>
            <a:spAutoFit/>
          </a:bodyPr>
          <a:lstStyle/>
          <a:p>
            <a:pPr algn="ctr"/>
            <a:r>
              <a:rPr lang="fr-FR" sz="1600" dirty="0">
                <a:solidFill>
                  <a:srgbClr val="008000"/>
                </a:solidFill>
                <a:latin typeface="Arial" pitchFamily="34" charset="0"/>
              </a:rPr>
              <a:t>Cette introduction convient…</a:t>
            </a:r>
          </a:p>
          <a:p>
            <a:endParaRPr lang="fr-FR" sz="1600" dirty="0">
              <a:solidFill>
                <a:srgbClr val="008000"/>
              </a:solidFill>
              <a:latin typeface="Arial" pitchFamily="34" charset="0"/>
            </a:endParaRPr>
          </a:p>
          <a:p>
            <a:endParaRPr lang="fr-FR" sz="1200" dirty="0">
              <a:latin typeface="Arial" pitchFamily="34" charset="0"/>
            </a:endParaRPr>
          </a:p>
        </p:txBody>
      </p:sp>
      <p:sp>
        <p:nvSpPr>
          <p:cNvPr id="35846" name="Text Box 6"/>
          <p:cNvSpPr txBox="1">
            <a:spLocks noChangeArrowheads="1"/>
          </p:cNvSpPr>
          <p:nvPr/>
        </p:nvSpPr>
        <p:spPr bwMode="auto">
          <a:xfrm>
            <a:off x="5580112" y="1844824"/>
            <a:ext cx="3411488" cy="3293209"/>
          </a:xfrm>
          <a:prstGeom prst="rect">
            <a:avLst/>
          </a:prstGeom>
          <a:noFill/>
          <a:ln w="9525">
            <a:noFill/>
            <a:miter lim="800000"/>
            <a:headEnd/>
            <a:tailEnd/>
          </a:ln>
          <a:effectLst/>
        </p:spPr>
        <p:txBody>
          <a:bodyPr wrap="square">
            <a:spAutoFit/>
          </a:bodyPr>
          <a:lstStyle/>
          <a:p>
            <a:r>
              <a:rPr lang="fr-FR" sz="1300" dirty="0">
                <a:solidFill>
                  <a:srgbClr val="990099"/>
                </a:solidFill>
                <a:latin typeface="Arial" pitchFamily="34" charset="0"/>
              </a:rPr>
              <a:t>La nature du document (« lettre ouverte ») est bien identifiée</a:t>
            </a:r>
          </a:p>
          <a:p>
            <a:endParaRPr lang="fr-FR" sz="1300" dirty="0">
              <a:solidFill>
                <a:srgbClr val="008000"/>
              </a:solidFill>
              <a:latin typeface="Arial" pitchFamily="34" charset="0"/>
            </a:endParaRPr>
          </a:p>
          <a:p>
            <a:r>
              <a:rPr lang="fr-FR" sz="1300" dirty="0">
                <a:solidFill>
                  <a:srgbClr val="FF33CC"/>
                </a:solidFill>
                <a:latin typeface="Arial" pitchFamily="34" charset="0"/>
              </a:rPr>
              <a:t>Les auteurs sont identifiés et caractérisés (« artistes ») sans tous les citer (pourquoi un plus que l’autre) ?</a:t>
            </a:r>
          </a:p>
          <a:p>
            <a:endParaRPr lang="fr-FR" sz="1300" dirty="0">
              <a:solidFill>
                <a:srgbClr val="008000"/>
              </a:solidFill>
              <a:latin typeface="Arial" pitchFamily="34" charset="0"/>
            </a:endParaRPr>
          </a:p>
          <a:p>
            <a:r>
              <a:rPr lang="fr-FR" sz="1300" dirty="0">
                <a:solidFill>
                  <a:srgbClr val="0066FF"/>
                </a:solidFill>
                <a:latin typeface="Arial" pitchFamily="34" charset="0"/>
              </a:rPr>
              <a:t>Le destinataire est précisé… ainsi que le moyen de diffusion générale de la lettre</a:t>
            </a:r>
          </a:p>
          <a:p>
            <a:endParaRPr lang="fr-FR" sz="1300" dirty="0">
              <a:solidFill>
                <a:srgbClr val="0066FF"/>
              </a:solidFill>
              <a:latin typeface="Arial" pitchFamily="34" charset="0"/>
            </a:endParaRPr>
          </a:p>
          <a:p>
            <a:r>
              <a:rPr lang="fr-FR" sz="1300" dirty="0">
                <a:solidFill>
                  <a:srgbClr val="A50021"/>
                </a:solidFill>
                <a:latin typeface="Arial" pitchFamily="34" charset="0"/>
              </a:rPr>
              <a:t>La date du document est donnée</a:t>
            </a:r>
          </a:p>
          <a:p>
            <a:endParaRPr lang="fr-FR" sz="1300" dirty="0">
              <a:solidFill>
                <a:srgbClr val="A50021"/>
              </a:solidFill>
              <a:latin typeface="Arial" pitchFamily="34" charset="0"/>
            </a:endParaRPr>
          </a:p>
          <a:p>
            <a:r>
              <a:rPr lang="fr-FR" sz="1300" dirty="0">
                <a:solidFill>
                  <a:srgbClr val="666699"/>
                </a:solidFill>
                <a:latin typeface="Arial" pitchFamily="34" charset="0"/>
              </a:rPr>
              <a:t>Le contexte est rappelé</a:t>
            </a:r>
          </a:p>
          <a:p>
            <a:endParaRPr lang="fr-FR" sz="1300" dirty="0">
              <a:solidFill>
                <a:srgbClr val="666699"/>
              </a:solidFill>
              <a:latin typeface="Arial" pitchFamily="34" charset="0"/>
            </a:endParaRPr>
          </a:p>
          <a:p>
            <a:r>
              <a:rPr lang="fr-FR" sz="1300" dirty="0">
                <a:solidFill>
                  <a:srgbClr val="FFCC00"/>
                </a:solidFill>
                <a:latin typeface="Arial" pitchFamily="34" charset="0"/>
              </a:rPr>
              <a:t>Le sujet du document est précisé</a:t>
            </a:r>
          </a:p>
          <a:p>
            <a:endParaRPr lang="fr-FR" sz="1300" dirty="0">
              <a:solidFill>
                <a:srgbClr val="FFCC00"/>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box(in)">
                                      <p:cBhvr>
                                        <p:cTn id="7" dur="500"/>
                                        <p:tgtEl>
                                          <p:spTgt spid="35843"/>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5846"/>
                                        </p:tgtEl>
                                        <p:attrNameLst>
                                          <p:attrName>style.visibility</p:attrName>
                                        </p:attrNameLst>
                                      </p:cBhvr>
                                      <p:to>
                                        <p:strVal val="visible"/>
                                      </p:to>
                                    </p:set>
                                    <p:animEffect transition="in" filter="box(in)">
                                      <p:cBhvr>
                                        <p:cTn id="11" dur="5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limites…</a:t>
            </a:r>
            <a:endParaRPr lang="fr-FR" dirty="0"/>
          </a:p>
        </p:txBody>
      </p:sp>
      <p:pic>
        <p:nvPicPr>
          <p:cNvPr id="4" name="Picture 2"/>
          <p:cNvPicPr>
            <a:picLocks noChangeAspect="1" noChangeArrowheads="1"/>
          </p:cNvPicPr>
          <p:nvPr/>
        </p:nvPicPr>
        <p:blipFill>
          <a:blip r:embed="rId2" cstate="print"/>
          <a:srcRect/>
          <a:stretch>
            <a:fillRect/>
          </a:stretch>
        </p:blipFill>
        <p:spPr bwMode="auto">
          <a:xfrm>
            <a:off x="3347864" y="2060848"/>
            <a:ext cx="3317354" cy="42329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195736" y="0"/>
            <a:ext cx="5184575" cy="3910743"/>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1547664" y="4149080"/>
            <a:ext cx="6961187" cy="2419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ox(in)">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1786210"/>
          </a:xfrm>
        </p:spPr>
        <p:txBody>
          <a:bodyPr>
            <a:normAutofit fontScale="90000"/>
          </a:bodyPr>
          <a:lstStyle/>
          <a:p>
            <a:r>
              <a:rPr lang="fr-FR" dirty="0" smtClean="0"/>
              <a:t>Le diaporama (P.A.O: présentation assistée par ordinateur)</a:t>
            </a:r>
            <a:br>
              <a:rPr lang="fr-FR" dirty="0" smtClean="0"/>
            </a:br>
            <a:r>
              <a:rPr lang="fr-FR" dirty="0" smtClean="0"/>
              <a:t/>
            </a:r>
            <a:br>
              <a:rPr lang="fr-FR" dirty="0" smtClean="0"/>
            </a:br>
            <a:r>
              <a:rPr lang="fr-FR" dirty="0" smtClean="0"/>
              <a:t>Pourquoi </a:t>
            </a:r>
            <a:r>
              <a:rPr lang="fr-FR" dirty="0" smtClean="0"/>
              <a:t>ce </a:t>
            </a:r>
            <a:r>
              <a:rPr lang="fr-FR" dirty="0" smtClean="0"/>
              <a:t>choix ?</a:t>
            </a:r>
            <a:endParaRPr lang="fr-FR" dirty="0"/>
          </a:p>
        </p:txBody>
      </p:sp>
      <p:sp>
        <p:nvSpPr>
          <p:cNvPr id="3" name="Espace réservé du contenu 2"/>
          <p:cNvSpPr>
            <a:spLocks noGrp="1"/>
          </p:cNvSpPr>
          <p:nvPr>
            <p:ph idx="1"/>
          </p:nvPr>
        </p:nvSpPr>
        <p:spPr>
          <a:xfrm>
            <a:off x="1435608" y="2348880"/>
            <a:ext cx="7498080" cy="3899520"/>
          </a:xfrm>
        </p:spPr>
        <p:txBody>
          <a:bodyPr/>
          <a:lstStyle/>
          <a:p>
            <a:endParaRPr lang="fr-FR" dirty="0" smtClean="0"/>
          </a:p>
          <a:p>
            <a:r>
              <a:rPr lang="fr-FR" dirty="0" smtClean="0"/>
              <a:t>Peu de technicité (équipement, utilisation)</a:t>
            </a:r>
          </a:p>
          <a:p>
            <a:r>
              <a:rPr lang="fr-FR" dirty="0" smtClean="0"/>
              <a:t>Demande des collègues</a:t>
            </a:r>
          </a:p>
          <a:p>
            <a:r>
              <a:rPr lang="fr-FR" dirty="0" smtClean="0"/>
              <a:t>Une histoire ancienne</a:t>
            </a:r>
          </a:p>
          <a:p>
            <a:endParaRPr lang="fr-FR" dirty="0" smtClean="0"/>
          </a:p>
          <a:p>
            <a:endParaRPr lang="fr-FR" dirty="0"/>
          </a:p>
        </p:txBody>
      </p:sp>
      <p:pic>
        <p:nvPicPr>
          <p:cNvPr id="4099" name="Picture 3"/>
          <p:cNvPicPr>
            <a:picLocks noChangeAspect="1" noChangeArrowheads="1"/>
          </p:cNvPicPr>
          <p:nvPr/>
        </p:nvPicPr>
        <p:blipFill>
          <a:blip r:embed="rId2" cstate="print"/>
          <a:srcRect/>
          <a:stretch>
            <a:fillRect/>
          </a:stretch>
        </p:blipFill>
        <p:spPr bwMode="auto">
          <a:xfrm>
            <a:off x="2483768" y="4581128"/>
            <a:ext cx="1944216" cy="22768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9"/>
                                        </p:tgtEl>
                                        <p:attrNameLst>
                                          <p:attrName>style.visibility</p:attrName>
                                        </p:attrNameLst>
                                      </p:cBhvr>
                                      <p:to>
                                        <p:strVal val="visible"/>
                                      </p:to>
                                    </p:set>
                                    <p:anim calcmode="lin" valueType="num">
                                      <p:cBhvr additive="base">
                                        <p:cTn id="25" dur="500" fill="hold"/>
                                        <p:tgtEl>
                                          <p:spTgt spid="4099"/>
                                        </p:tgtEl>
                                        <p:attrNameLst>
                                          <p:attrName>ppt_x</p:attrName>
                                        </p:attrNameLst>
                                      </p:cBhvr>
                                      <p:tavLst>
                                        <p:tav tm="0">
                                          <p:val>
                                            <p:strVal val="#ppt_x"/>
                                          </p:val>
                                        </p:tav>
                                        <p:tav tm="100000">
                                          <p:val>
                                            <p:strVal val="#ppt_x"/>
                                          </p:val>
                                        </p:tav>
                                      </p:tavLst>
                                    </p:anim>
                                    <p:anim calcmode="lin" valueType="num">
                                      <p:cBhvr additive="base">
                                        <p:cTn id="26"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NE PAS OUBLIER…</a:t>
            </a:r>
            <a:endParaRPr lang="fr-FR" dirty="0"/>
          </a:p>
        </p:txBody>
      </p:sp>
      <p:sp>
        <p:nvSpPr>
          <p:cNvPr id="5" name="Bulle ronde 4"/>
          <p:cNvSpPr/>
          <p:nvPr/>
        </p:nvSpPr>
        <p:spPr>
          <a:xfrm>
            <a:off x="1043608" y="1340768"/>
            <a:ext cx="4320480" cy="2232248"/>
          </a:xfrm>
          <a:prstGeom prst="wedgeEllipseCallout">
            <a:avLst>
              <a:gd name="adj1" fmla="val -49772"/>
              <a:gd name="adj2" fmla="val 7587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3200" dirty="0" smtClean="0"/>
              <a:t>Que voulez-vous que les élèves fassent avec les TIC ?</a:t>
            </a:r>
            <a:endParaRPr lang="fr-FR" sz="3200" dirty="0"/>
          </a:p>
        </p:txBody>
      </p:sp>
      <p:sp>
        <p:nvSpPr>
          <p:cNvPr id="6" name="Rectangle 5"/>
          <p:cNvSpPr/>
          <p:nvPr/>
        </p:nvSpPr>
        <p:spPr>
          <a:xfrm>
            <a:off x="1475656" y="4005064"/>
            <a:ext cx="3096344" cy="26642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400" dirty="0" smtClean="0"/>
              <a:t>MAUVAISES REPONSES</a:t>
            </a:r>
          </a:p>
          <a:p>
            <a:pPr algn="ctr"/>
            <a:endParaRPr lang="fr-FR" sz="2400" dirty="0"/>
          </a:p>
          <a:p>
            <a:pPr algn="ctr">
              <a:buFont typeface="Arial" pitchFamily="34" charset="0"/>
              <a:buChar char="•"/>
            </a:pPr>
            <a:r>
              <a:rPr lang="fr-FR" sz="2400" dirty="0" smtClean="0"/>
              <a:t>Faire un </a:t>
            </a:r>
            <a:r>
              <a:rPr lang="fr-FR" sz="2400" dirty="0" err="1" smtClean="0"/>
              <a:t>powerpoint</a:t>
            </a:r>
            <a:r>
              <a:rPr lang="fr-FR" sz="2400" dirty="0" smtClean="0"/>
              <a:t>/</a:t>
            </a:r>
            <a:r>
              <a:rPr lang="fr-FR" sz="2400" dirty="0" err="1"/>
              <a:t>p</a:t>
            </a:r>
            <a:r>
              <a:rPr lang="fr-FR" sz="2400" dirty="0" err="1" smtClean="0"/>
              <a:t>rezi</a:t>
            </a:r>
            <a:endParaRPr lang="fr-FR" sz="2400" dirty="0" smtClean="0"/>
          </a:p>
          <a:p>
            <a:pPr algn="ctr">
              <a:buFont typeface="Arial" pitchFamily="34" charset="0"/>
              <a:buChar char="•"/>
            </a:pPr>
            <a:r>
              <a:rPr lang="fr-FR" sz="2400" dirty="0" smtClean="0"/>
              <a:t>Regarder un diaporama</a:t>
            </a:r>
            <a:endParaRPr lang="fr-FR" sz="2400" dirty="0"/>
          </a:p>
        </p:txBody>
      </p:sp>
      <p:sp>
        <p:nvSpPr>
          <p:cNvPr id="7" name="Rectangle 6"/>
          <p:cNvSpPr/>
          <p:nvPr/>
        </p:nvSpPr>
        <p:spPr>
          <a:xfrm>
            <a:off x="5148064" y="4005064"/>
            <a:ext cx="3096344" cy="26642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400" dirty="0" smtClean="0"/>
              <a:t>BONNES REPONSES</a:t>
            </a:r>
          </a:p>
          <a:p>
            <a:pPr algn="ctr"/>
            <a:endParaRPr lang="fr-FR" sz="2400" dirty="0"/>
          </a:p>
          <a:p>
            <a:pPr algn="ctr">
              <a:buFont typeface="Arial" pitchFamily="34" charset="0"/>
              <a:buChar char="•"/>
            </a:pPr>
            <a:r>
              <a:rPr lang="fr-FR" sz="2400" dirty="0" smtClean="0"/>
              <a:t>s’exprimer à l’oral, organiser ses arguments, expliquer</a:t>
            </a:r>
          </a:p>
          <a:p>
            <a:pPr algn="ctr">
              <a:buFont typeface="Arial" pitchFamily="34" charset="0"/>
              <a:buChar char="•"/>
            </a:pPr>
            <a:r>
              <a:rPr lang="fr-FR" sz="2400" dirty="0"/>
              <a:t> </a:t>
            </a:r>
            <a:r>
              <a:rPr lang="fr-FR" sz="2400" dirty="0" smtClean="0"/>
              <a:t>faire des SES ^^</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7624" y="0"/>
            <a:ext cx="7509520" cy="1143000"/>
          </a:xfrm>
        </p:spPr>
        <p:txBody>
          <a:bodyPr/>
          <a:lstStyle/>
          <a:p>
            <a:r>
              <a:rPr lang="fr-FR" dirty="0" smtClean="0"/>
              <a:t>Nous retenons…</a:t>
            </a:r>
            <a:endParaRPr lang="fr-FR" dirty="0"/>
          </a:p>
        </p:txBody>
      </p:sp>
      <p:graphicFrame>
        <p:nvGraphicFramePr>
          <p:cNvPr id="6" name="Espace réservé du contenu 5"/>
          <p:cNvGraphicFramePr>
            <a:graphicFrameLocks noGrp="1"/>
          </p:cNvGraphicFramePr>
          <p:nvPr>
            <p:ph idx="1"/>
          </p:nvPr>
        </p:nvGraphicFramePr>
        <p:xfrm>
          <a:off x="467544" y="836712"/>
          <a:ext cx="8229600" cy="5877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043608" y="3284984"/>
            <a:ext cx="2448272" cy="1080120"/>
          </a:xfrm>
          <a:prstGeom prst="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2800" dirty="0" smtClean="0"/>
              <a:t>Le diaporama </a:t>
            </a:r>
            <a:endParaRPr lang="fr-FR" sz="2800" dirty="0"/>
          </a:p>
        </p:txBody>
      </p:sp>
      <p:cxnSp>
        <p:nvCxnSpPr>
          <p:cNvPr id="10" name="Connecteur droit avec flèche 9"/>
          <p:cNvCxnSpPr>
            <a:stCxn id="8" idx="3"/>
          </p:cNvCxnSpPr>
          <p:nvPr/>
        </p:nvCxnSpPr>
        <p:spPr>
          <a:xfrm flipV="1">
            <a:off x="3491880" y="3789040"/>
            <a:ext cx="720080" cy="36004"/>
          </a:xfrm>
          <a:prstGeom prst="straightConnector1">
            <a:avLst/>
          </a:prstGeom>
          <a:ln w="76200">
            <a:tailEnd type="arrow"/>
          </a:ln>
        </p:spPr>
        <p:style>
          <a:lnRef idx="1">
            <a:schemeClr val="accent6"/>
          </a:lnRef>
          <a:fillRef idx="0">
            <a:schemeClr val="accent6"/>
          </a:fillRef>
          <a:effectRef idx="0">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2290"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1187624" y="1268761"/>
            <a:ext cx="6408712" cy="38515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1259632" y="1340768"/>
            <a:ext cx="6209864" cy="3744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1187624" y="1268760"/>
            <a:ext cx="6408712" cy="39104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3314" name="Picture 2"/>
          <p:cNvPicPr>
            <a:picLocks noChangeAspect="1" noChangeArrowheads="1"/>
          </p:cNvPicPr>
          <p:nvPr/>
        </p:nvPicPr>
        <p:blipFill>
          <a:blip r:embed="rId2" cstate="print"/>
          <a:srcRect/>
          <a:stretch>
            <a:fillRect/>
          </a:stretch>
        </p:blipFill>
        <p:spPr bwMode="auto">
          <a:xfrm>
            <a:off x="0" y="14288"/>
            <a:ext cx="8856663" cy="6827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9.0&quot;&gt;&lt;object type=&quot;1&quot; unique_id=&quot;10001&quot;&gt;&lt;object type=&quot;8&quot; unique_id=&quot;14998&quot;&gt;&lt;/object&gt;&lt;object type=&quot;2&quot; unique_id=&quot;14999&quot;&gt;&lt;object type=&quot;3&quot; unique_id=&quot;15000&quot;&gt;&lt;property id=&quot;20148&quot; value=&quot;5&quot;/&gt;&lt;property id=&quot;20300&quot; value=&quot;Diapositive 1 - &amp;quot;STAGE  TIC  SES&amp;quot;&quot;/&gt;&lt;property id=&quot;20307&quot; value=&quot;256&quot;/&gt;&lt;/object&gt;&lt;object type=&quot;3&quot; unique_id=&quot;15001&quot;&gt;&lt;property id=&quot;20148&quot; value=&quot;5&quot;/&gt;&lt;property id=&quot;20300&quot; value=&quot;Diapositive 2 - &amp;quot;SOMMAIRE&amp;quot;&quot;/&gt;&lt;property id=&quot;20307&quot; value=&quot;257&quot;/&gt;&lt;/object&gt;&lt;object type=&quot;3&quot; unique_id=&quot;15002&quot;&gt;&lt;property id=&quot;20148&quot; value=&quot;5&quot;/&gt;&lt;property id=&quot;20300&quot; value=&quot;Diapositive 3&quot;/&gt;&lt;property id=&quot;20307&quot; value=&quot;258&quot;/&gt;&lt;/object&gt;&lt;object type=&quot;3&quot; unique_id=&quot;15003&quot;&gt;&lt;property id=&quot;20148&quot; value=&quot;5&quot;/&gt;&lt;property id=&quot;20300&quot; value=&quot;Diapositive 4 - &amp;quot;Le diaporama (P.A.O: présentation assistée par ordinateur)  Pourquoi ce choix ?&amp;quot;&quot;/&gt;&lt;property id=&quot;20307&quot; value=&quot;281&quot;/&gt;&lt;/object&gt;&lt;object type=&quot;3&quot; unique_id=&quot;15004&quot;&gt;&lt;property id=&quot;20148&quot; value=&quot;5&quot;/&gt;&lt;property id=&quot;20300&quot; value=&quot;Diapositive 5 - &amp;quot;Nous retenons…&amp;quot;&quot;/&gt;&lt;property id=&quot;20307&quot; value=&quot;282&quot;/&gt;&lt;/object&gt;&lt;object type=&quot;3&quot; unique_id=&quot;15005&quot;&gt;&lt;property id=&quot;20148&quot; value=&quot;5&quot;/&gt;&lt;property id=&quot;20300&quot; value=&quot;Diapositive 6&quot;/&gt;&lt;property id=&quot;20307&quot; value=&quot;277&quot;/&gt;&lt;/object&gt;&lt;object type=&quot;3&quot; unique_id=&quot;15006&quot;&gt;&lt;property id=&quot;20148&quot; value=&quot;5&quot;/&gt;&lt;property id=&quot;20300&quot; value=&quot;Diapositive 7&quot;/&gt;&lt;property id=&quot;20307&quot; value=&quot;278&quot;/&gt;&lt;/object&gt;&lt;object type=&quot;3&quot; unique_id=&quot;15007&quot;&gt;&lt;property id=&quot;20148&quot; value=&quot;5&quot;/&gt;&lt;property id=&quot;20300&quot; value=&quot;Diapositive 8&quot;/&gt;&lt;property id=&quot;20307&quot; value=&quot;279&quot;/&gt;&lt;/object&gt;&lt;object type=&quot;3&quot; unique_id=&quot;15008&quot;&gt;&lt;property id=&quot;20148&quot; value=&quot;5&quot;/&gt;&lt;property id=&quot;20300&quot; value=&quot;Diapositive 9&quot;/&gt;&lt;property id=&quot;20307&quot; value=&quot;280&quot;/&gt;&lt;/object&gt;&lt;object type=&quot;3&quot; unique_id=&quot;15009&quot;&gt;&lt;property id=&quot;20148&quot; value=&quot;5&quot;/&gt;&lt;property id=&quot;20300&quot; value=&quot;Diapositive 10&quot;/&gt;&lt;property id=&quot;20307&quot; value=&quot;262&quot;/&gt;&lt;/object&gt;&lt;object type=&quot;3&quot; unique_id=&quot;15010&quot;&gt;&lt;property id=&quot;20148&quot; value=&quot;5&quot;/&gt;&lt;property id=&quot;20300&quot; value=&quot;Diapositive 11 - &amp;quot;Exemple 1: &amp;quot;&quot;/&gt;&lt;property id=&quot;20307&quot; value=&quot;264&quot;/&gt;&lt;/object&gt;&lt;object type=&quot;3&quot; unique_id=&quot;15011&quot;&gt;&lt;property id=&quot;20148&quot; value=&quot;5&quot;/&gt;&lt;property id=&quot;20300&quot; value=&quot;Diapositive 12&quot;/&gt;&lt;property id=&quot;20307&quot; value=&quot;283&quot;/&gt;&lt;/object&gt;&lt;object type=&quot;3&quot; unique_id=&quot;15014&quot;&gt;&lt;property id=&quot;20148&quot; value=&quot;5&quot;/&gt;&lt;property id=&quot;20300&quot; value=&quot;Diapositive 13&quot;/&gt;&lt;property id=&quot;20307&quot; value=&quot;286&quot;/&gt;&lt;/object&gt;&lt;object type=&quot;3&quot; unique_id=&quot;15018&quot;&gt;&lt;property id=&quot;20148&quot; value=&quot;5&quot;/&gt;&lt;property id=&quot;20300&quot; value=&quot;Diapositive 17 - &amp;quot;Exemple 2 &amp;quot;&quot;/&gt;&lt;property id=&quot;20307&quot; value=&quot;285&quot;/&gt;&lt;/object&gt;&lt;object type=&quot;3&quot; unique_id=&quot;15019&quot;&gt;&lt;property id=&quot;20148&quot; value=&quot;5&quot;/&gt;&lt;property id=&quot;20300&quot; value=&quot;Diapositive 21 - &amp;quot;C’est l’histoire de Josette et Régis Jiconêrien…Ils ont peu d’argent mais des idées…euh comment dire… enfin &quot;/&gt;&lt;property id=&quot;20307&quot; value=&quot;288&quot;/&gt;&lt;/object&gt;&lt;object type=&quot;3&quot; unique_id=&quot;15020&quot;&gt;&lt;property id=&quot;20148&quot; value=&quot;5&quot;/&gt;&lt;property id=&quot;20300&quot; value=&quot;Diapositive 22&quot;/&gt;&lt;property id=&quot;20307&quot; value=&quot;289&quot;/&gt;&lt;/object&gt;&lt;object type=&quot;3&quot; unique_id=&quot;15021&quot;&gt;&lt;property id=&quot;20148&quot; value=&quot;5&quot;/&gt;&lt;property id=&quot;20300&quot; value=&quot;Diapositive 23&quot;/&gt;&lt;property id=&quot;20307&quot; value=&quot;290&quot;/&gt;&lt;/object&gt;&lt;object type=&quot;3&quot; unique_id=&quot;15022&quot;&gt;&lt;property id=&quot;20148&quot; value=&quot;5&quot;/&gt;&lt;property id=&quot;20300&quot; value=&quot;Diapositive 24&quot;/&gt;&lt;property id=&quot;20307&quot; value=&quot;291&quot;/&gt;&lt;/object&gt;&lt;object type=&quot;3&quot; unique_id=&quot;15023&quot;&gt;&lt;property id=&quot;20148&quot; value=&quot;5&quot;/&gt;&lt;property id=&quot;20300&quot; value=&quot;Diapositive 25&quot;/&gt;&lt;property id=&quot;20307&quot; value=&quot;292&quot;/&gt;&lt;/object&gt;&lt;object type=&quot;3&quot; unique_id=&quot;15025&quot;&gt;&lt;property id=&quot;20148&quot; value=&quot;5&quot;/&gt;&lt;property id=&quot;20300&quot; value=&quot;Diapositive 26&quot;/&gt;&lt;property id=&quot;20307&quot; value=&quot;295&quot;/&gt;&lt;/object&gt;&lt;object type=&quot;3&quot; unique_id=&quot;15027&quot;&gt;&lt;property id=&quot;20148&quot; value=&quot;5&quot;/&gt;&lt;property id=&quot;20300&quot; value=&quot;Diapositive 27&quot;/&gt;&lt;property id=&quot;20307&quot; value=&quot;297&quot;/&gt;&lt;/object&gt;&lt;object type=&quot;3&quot; unique_id=&quot;15028&quot;&gt;&lt;property id=&quot;20148&quot; value=&quot;5&quot;/&gt;&lt;property id=&quot;20300&quot; value=&quot;Diapositive 28&quot;/&gt;&lt;property id=&quot;20307&quot; value=&quot;298&quot;/&gt;&lt;/object&gt;&lt;object type=&quot;3&quot; unique_id=&quot;15030&quot;&gt;&lt;property id=&quot;20148&quot; value=&quot;5&quot;/&gt;&lt;property id=&quot;20300&quot; value=&quot;Diapositive 30&quot;/&gt;&lt;property id=&quot;20307&quot; value=&quot;300&quot;/&gt;&lt;/object&gt;&lt;object type=&quot;3&quot; unique_id=&quot;15032&quot;&gt;&lt;property id=&quot;20148&quot; value=&quot;5&quot;/&gt;&lt;property id=&quot;20300&quot; value=&quot;Diapositive 31&quot;/&gt;&lt;property id=&quot;20307&quot; value=&quot;302&quot;/&gt;&lt;/object&gt;&lt;object type=&quot;3&quot; unique_id=&quot;15034&quot;&gt;&lt;property id=&quot;20148&quot; value=&quot;5&quot;/&gt;&lt;property id=&quot;20300&quot; value=&quot;Diapositive 32&quot;/&gt;&lt;property id=&quot;20307&quot; value=&quot;304&quot;/&gt;&lt;/object&gt;&lt;object type=&quot;3&quot; unique_id=&quot;15035&quot;&gt;&lt;property id=&quot;20148&quot; value=&quot;5&quot;/&gt;&lt;property id=&quot;20300&quot; value=&quot;Diapositive 33&quot;/&gt;&lt;property id=&quot;20307&quot; value=&quot;305&quot;/&gt;&lt;/object&gt;&lt;object type=&quot;3&quot; unique_id=&quot;15057&quot;&gt;&lt;property id=&quot;20148&quot; value=&quot;5&quot;/&gt;&lt;property id=&quot;20300&quot; value=&quot;Diapositive 38 - &amp;quot;Les limites…&amp;quot;&quot;/&gt;&lt;property id=&quot;20307&quot; value=&quot;326&quot;/&gt;&lt;/object&gt;&lt;object type=&quot;3&quot; unique_id=&quot;15058&quot;&gt;&lt;property id=&quot;20148&quot; value=&quot;5&quot;/&gt;&lt;property id=&quot;20300&quot; value=&quot;Diapositive 39&quot;/&gt;&lt;property id=&quot;20307&quot; value=&quot;328&quot;/&gt;&lt;/object&gt;&lt;object type=&quot;3&quot; unique_id=&quot;15059&quot;&gt;&lt;property id=&quot;20148&quot; value=&quot;5&quot;/&gt;&lt;property id=&quot;20300&quot; value=&quot;Diapositive 40 - &amp;quot;NE PAS OUBLIER…&amp;quot;&quot;/&gt;&lt;property id=&quot;20307&quot; value=&quot;261&quot;/&gt;&lt;/object&gt;&lt;object type=&quot;3&quot; unique_id=&quot;15925&quot;&gt;&lt;property id=&quot;20148&quot; value=&quot;5&quot;/&gt;&lt;property id=&quot;20300&quot; value=&quot;Diapositive 14&quot;/&gt;&lt;property id=&quot;20307&quot; value=&quot;329&quot;/&gt;&lt;/object&gt;&lt;object type=&quot;3&quot; unique_id=&quot;15926&quot;&gt;&lt;property id=&quot;20148&quot; value=&quot;5&quot;/&gt;&lt;property id=&quot;20300&quot; value=&quot;Diapositive 15&quot;/&gt;&lt;property id=&quot;20307&quot; value=&quot;330&quot;/&gt;&lt;/object&gt;&lt;object type=&quot;3&quot; unique_id=&quot;15927&quot;&gt;&lt;property id=&quot;20148&quot; value=&quot;5&quot;/&gt;&lt;property id=&quot;20300&quot; value=&quot;Diapositive 16&quot;/&gt;&lt;property id=&quot;20307&quot; value=&quot;331&quot;/&gt;&lt;/object&gt;&lt;object type=&quot;3&quot; unique_id=&quot;15928&quot;&gt;&lt;property id=&quot;20148&quot; value=&quot;5&quot;/&gt;&lt;property id=&quot;20300&quot; value=&quot;Diapositive 29&quot;/&gt;&lt;property id=&quot;20307&quot; value=&quot;333&quot;/&gt;&lt;/object&gt;&lt;object type=&quot;3&quot; unique_id=&quot;17713&quot;&gt;&lt;property id=&quot;20148&quot; value=&quot;5&quot;/&gt;&lt;property id=&quot;20300&quot; value=&quot;Diapositive 18&quot;/&gt;&lt;property id=&quot;20307&quot; value=&quot;335&quot;/&gt;&lt;/object&gt;&lt;object type=&quot;3&quot; unique_id=&quot;17714&quot;&gt;&lt;property id=&quot;20148&quot; value=&quot;5&quot;/&gt;&lt;property id=&quot;20300&quot; value=&quot;Diapositive 20&quot;/&gt;&lt;property id=&quot;20307&quot; value=&quot;336&quot;/&gt;&lt;/object&gt;&lt;object type=&quot;3&quot; unique_id=&quot;17715&quot;&gt;&lt;property id=&quot;20148&quot; value=&quot;5&quot;/&gt;&lt;property id=&quot;20300&quot; value=&quot;Diapositive 34 - &amp;quot;Exemple 3 &amp;quot;&quot;/&gt;&lt;property id=&quot;20307&quot; value=&quot;342&quot;/&gt;&lt;/object&gt;&lt;object type=&quot;3&quot; unique_id=&quot;17716&quot;&gt;&lt;property id=&quot;20148&quot; value=&quot;5&quot;/&gt;&lt;property id=&quot;20300&quot; value=&quot;Diapositive 35&quot;/&gt;&lt;property id=&quot;20307&quot; value=&quot;343&quot;/&gt;&lt;/object&gt;&lt;object type=&quot;3&quot; unique_id=&quot;17717&quot;&gt;&lt;property id=&quot;20148&quot; value=&quot;5&quot;/&gt;&lt;property id=&quot;20300&quot; value=&quot;Diapositive 36&quot;/&gt;&lt;property id=&quot;20307&quot; value=&quot;347&quot;/&gt;&lt;/object&gt;&lt;object type=&quot;3&quot; unique_id=&quot;17718&quot;&gt;&lt;property id=&quot;20148&quot; value=&quot;5&quot;/&gt;&lt;property id=&quot;20300&quot; value=&quot;Diapositive 37&quot;/&gt;&lt;property id=&quot;20307&quot; value=&quot;348&quot;/&gt;&lt;/object&gt;&lt;object type=&quot;3&quot; unique_id=&quot;17842&quot;&gt;&lt;property id=&quot;20148&quot; value=&quot;5&quot;/&gt;&lt;property id=&quot;20300&quot; value=&quot;Diapositive 19&quot;/&gt;&lt;property id=&quot;20307&quot; value=&quot;349&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572</TotalTime>
  <Words>1228</Words>
  <Application>Microsoft Office PowerPoint</Application>
  <PresentationFormat>Affichage à l'écran (4:3)</PresentationFormat>
  <Paragraphs>198</Paragraphs>
  <Slides>40</Slides>
  <Notes>3</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Solstice</vt:lpstr>
      <vt:lpstr>STAGE  TIC  SES</vt:lpstr>
      <vt:lpstr>SOMMAIRE</vt:lpstr>
      <vt:lpstr>Diapositive 3</vt:lpstr>
      <vt:lpstr>Le diaporama (P.A.O: présentation assistée par ordinateur)  Pourquoi ce choix ?</vt:lpstr>
      <vt:lpstr>Nous retenons…</vt:lpstr>
      <vt:lpstr>Diapositive 6</vt:lpstr>
      <vt:lpstr>Diapositive 7</vt:lpstr>
      <vt:lpstr>Diapositive 8</vt:lpstr>
      <vt:lpstr>Diapositive 9</vt:lpstr>
      <vt:lpstr>Diapositive 10</vt:lpstr>
      <vt:lpstr>Exemple 1: </vt:lpstr>
      <vt:lpstr>Diapositive 12</vt:lpstr>
      <vt:lpstr>Diapositive 13</vt:lpstr>
      <vt:lpstr>Diapositive 14</vt:lpstr>
      <vt:lpstr>Diapositive 15</vt:lpstr>
      <vt:lpstr>Diapositive 16</vt:lpstr>
      <vt:lpstr>Exemple 2 </vt:lpstr>
      <vt:lpstr>Diapositive 18</vt:lpstr>
      <vt:lpstr>Diapositive 19</vt:lpstr>
      <vt:lpstr>Diapositive 20</vt:lpstr>
      <vt:lpstr>C’est l’histoire de Josette et Régis Jiconêrien…Ils ont peu d’argent mais des idées…euh comment dire… enfin voyez par vous-même</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Exemple 3 </vt:lpstr>
      <vt:lpstr>Diapositive 35</vt:lpstr>
      <vt:lpstr>Diapositive 36</vt:lpstr>
      <vt:lpstr>Diapositive 37</vt:lpstr>
      <vt:lpstr>Les limites…</vt:lpstr>
      <vt:lpstr>Diapositive 39</vt:lpstr>
      <vt:lpstr>NE PAS OUBLIER…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STAGE  TIC  SES</dc:title>
  <dc:creator>macmini</dc:creator>
  <cp:lastModifiedBy>macmini</cp:lastModifiedBy>
  <cp:revision>6</cp:revision>
  <dcterms:created xsi:type="dcterms:W3CDTF">2014-04-09T11:01:29Z</dcterms:created>
  <dcterms:modified xsi:type="dcterms:W3CDTF">2014-04-14T16:59:12Z</dcterms:modified>
</cp:coreProperties>
</file>